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embeddedFontLst>
    <p:embeddedFont>
      <p:font typeface="Lexend ExtraLight" panose="020B0604020202020204" charset="0"/>
      <p:regular r:id="rId14"/>
      <p:bold r:id="rId15"/>
    </p:embeddedFont>
    <p:embeddedFont>
      <p:font typeface="Lexend Light" panose="020B0604020202020204" charset="0"/>
      <p:regular r:id="rId16"/>
      <p:bold r:id="rId17"/>
    </p:embeddedFont>
    <p:embeddedFont>
      <p:font typeface="Poppins" panose="00000500000000000000" pitchFamily="2" charset="0"/>
      <p:regular r:id="rId18"/>
      <p:bold r:id="rId19"/>
      <p:italic r:id="rId20"/>
      <p:boldItalic r:id="rId21"/>
    </p:embeddedFont>
    <p:embeddedFont>
      <p:font typeface="Poppins SemiBold" panose="000007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1.xml"/><Relationship Id="rId21" Type="http://schemas.openxmlformats.org/officeDocument/2006/relationships/font" Target="fonts/font8.fntdata"/><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5E24CFBD-3A12-45D8-BCF9-5DB215E89FE4}"/>
    <pc:docChg chg="custSel modSld">
      <pc:chgData name="N'Diaye, Abigail (ICT Strategy and Operations)" userId="aa00991d-3807-4e98-92d9-493e0e2f6ab8" providerId="ADAL" clId="{5E24CFBD-3A12-45D8-BCF9-5DB215E89FE4}" dt="2024-08-27T12:34:46.195" v="7" actId="478"/>
      <pc:docMkLst>
        <pc:docMk/>
      </pc:docMkLst>
      <pc:sldChg chg="delSp mod">
        <pc:chgData name="N'Diaye, Abigail (ICT Strategy and Operations)" userId="aa00991d-3807-4e98-92d9-493e0e2f6ab8" providerId="ADAL" clId="{5E24CFBD-3A12-45D8-BCF9-5DB215E89FE4}" dt="2024-08-27T12:34:17.876" v="0" actId="478"/>
        <pc:sldMkLst>
          <pc:docMk/>
          <pc:sldMk cId="0" sldId="257"/>
        </pc:sldMkLst>
        <pc:picChg chg="del">
          <ac:chgData name="N'Diaye, Abigail (ICT Strategy and Operations)" userId="aa00991d-3807-4e98-92d9-493e0e2f6ab8" providerId="ADAL" clId="{5E24CFBD-3A12-45D8-BCF9-5DB215E89FE4}" dt="2024-08-27T12:34:17.876" v="0" actId="478"/>
          <ac:picMkLst>
            <pc:docMk/>
            <pc:sldMk cId="0" sldId="257"/>
            <ac:picMk id="67" creationId="{00000000-0000-0000-0000-000000000000}"/>
          </ac:picMkLst>
        </pc:picChg>
      </pc:sldChg>
      <pc:sldChg chg="delSp mod">
        <pc:chgData name="N'Diaye, Abigail (ICT Strategy and Operations)" userId="aa00991d-3807-4e98-92d9-493e0e2f6ab8" providerId="ADAL" clId="{5E24CFBD-3A12-45D8-BCF9-5DB215E89FE4}" dt="2024-08-27T12:34:21.403" v="1" actId="478"/>
        <pc:sldMkLst>
          <pc:docMk/>
          <pc:sldMk cId="0" sldId="258"/>
        </pc:sldMkLst>
        <pc:picChg chg="del">
          <ac:chgData name="N'Diaye, Abigail (ICT Strategy and Operations)" userId="aa00991d-3807-4e98-92d9-493e0e2f6ab8" providerId="ADAL" clId="{5E24CFBD-3A12-45D8-BCF9-5DB215E89FE4}" dt="2024-08-27T12:34:21.403" v="1" actId="478"/>
          <ac:picMkLst>
            <pc:docMk/>
            <pc:sldMk cId="0" sldId="258"/>
            <ac:picMk id="75" creationId="{00000000-0000-0000-0000-000000000000}"/>
          </ac:picMkLst>
        </pc:picChg>
      </pc:sldChg>
      <pc:sldChg chg="delSp mod">
        <pc:chgData name="N'Diaye, Abigail (ICT Strategy and Operations)" userId="aa00991d-3807-4e98-92d9-493e0e2f6ab8" providerId="ADAL" clId="{5E24CFBD-3A12-45D8-BCF9-5DB215E89FE4}" dt="2024-08-27T12:34:24.939" v="2" actId="478"/>
        <pc:sldMkLst>
          <pc:docMk/>
          <pc:sldMk cId="0" sldId="259"/>
        </pc:sldMkLst>
        <pc:picChg chg="del">
          <ac:chgData name="N'Diaye, Abigail (ICT Strategy and Operations)" userId="aa00991d-3807-4e98-92d9-493e0e2f6ab8" providerId="ADAL" clId="{5E24CFBD-3A12-45D8-BCF9-5DB215E89FE4}" dt="2024-08-27T12:34:24.939" v="2" actId="478"/>
          <ac:picMkLst>
            <pc:docMk/>
            <pc:sldMk cId="0" sldId="259"/>
            <ac:picMk id="91" creationId="{00000000-0000-0000-0000-000000000000}"/>
          </ac:picMkLst>
        </pc:picChg>
      </pc:sldChg>
      <pc:sldChg chg="delSp mod">
        <pc:chgData name="N'Diaye, Abigail (ICT Strategy and Operations)" userId="aa00991d-3807-4e98-92d9-493e0e2f6ab8" providerId="ADAL" clId="{5E24CFBD-3A12-45D8-BCF9-5DB215E89FE4}" dt="2024-08-27T12:34:28.262" v="3" actId="478"/>
        <pc:sldMkLst>
          <pc:docMk/>
          <pc:sldMk cId="0" sldId="260"/>
        </pc:sldMkLst>
        <pc:picChg chg="del">
          <ac:chgData name="N'Diaye, Abigail (ICT Strategy and Operations)" userId="aa00991d-3807-4e98-92d9-493e0e2f6ab8" providerId="ADAL" clId="{5E24CFBD-3A12-45D8-BCF9-5DB215E89FE4}" dt="2024-08-27T12:34:28.262" v="3" actId="478"/>
          <ac:picMkLst>
            <pc:docMk/>
            <pc:sldMk cId="0" sldId="260"/>
            <ac:picMk id="101" creationId="{00000000-0000-0000-0000-000000000000}"/>
          </ac:picMkLst>
        </pc:picChg>
      </pc:sldChg>
      <pc:sldChg chg="delSp mod">
        <pc:chgData name="N'Diaye, Abigail (ICT Strategy and Operations)" userId="aa00991d-3807-4e98-92d9-493e0e2f6ab8" providerId="ADAL" clId="{5E24CFBD-3A12-45D8-BCF9-5DB215E89FE4}" dt="2024-08-27T12:34:34.291" v="4" actId="478"/>
        <pc:sldMkLst>
          <pc:docMk/>
          <pc:sldMk cId="0" sldId="261"/>
        </pc:sldMkLst>
        <pc:picChg chg="del">
          <ac:chgData name="N'Diaye, Abigail (ICT Strategy and Operations)" userId="aa00991d-3807-4e98-92d9-493e0e2f6ab8" providerId="ADAL" clId="{5E24CFBD-3A12-45D8-BCF9-5DB215E89FE4}" dt="2024-08-27T12:34:34.291" v="4" actId="478"/>
          <ac:picMkLst>
            <pc:docMk/>
            <pc:sldMk cId="0" sldId="261"/>
            <ac:picMk id="109" creationId="{00000000-0000-0000-0000-000000000000}"/>
          </ac:picMkLst>
        </pc:picChg>
      </pc:sldChg>
      <pc:sldChg chg="delSp mod">
        <pc:chgData name="N'Diaye, Abigail (ICT Strategy and Operations)" userId="aa00991d-3807-4e98-92d9-493e0e2f6ab8" providerId="ADAL" clId="{5E24CFBD-3A12-45D8-BCF9-5DB215E89FE4}" dt="2024-08-27T12:34:38.177" v="5" actId="478"/>
        <pc:sldMkLst>
          <pc:docMk/>
          <pc:sldMk cId="0" sldId="262"/>
        </pc:sldMkLst>
        <pc:picChg chg="del">
          <ac:chgData name="N'Diaye, Abigail (ICT Strategy and Operations)" userId="aa00991d-3807-4e98-92d9-493e0e2f6ab8" providerId="ADAL" clId="{5E24CFBD-3A12-45D8-BCF9-5DB215E89FE4}" dt="2024-08-27T12:34:38.177" v="5" actId="478"/>
          <ac:picMkLst>
            <pc:docMk/>
            <pc:sldMk cId="0" sldId="262"/>
            <ac:picMk id="117" creationId="{00000000-0000-0000-0000-000000000000}"/>
          </ac:picMkLst>
        </pc:picChg>
      </pc:sldChg>
      <pc:sldChg chg="delSp mod">
        <pc:chgData name="N'Diaye, Abigail (ICT Strategy and Operations)" userId="aa00991d-3807-4e98-92d9-493e0e2f6ab8" providerId="ADAL" clId="{5E24CFBD-3A12-45D8-BCF9-5DB215E89FE4}" dt="2024-08-27T12:34:42.265" v="6" actId="478"/>
        <pc:sldMkLst>
          <pc:docMk/>
          <pc:sldMk cId="0" sldId="263"/>
        </pc:sldMkLst>
        <pc:picChg chg="del">
          <ac:chgData name="N'Diaye, Abigail (ICT Strategy and Operations)" userId="aa00991d-3807-4e98-92d9-493e0e2f6ab8" providerId="ADAL" clId="{5E24CFBD-3A12-45D8-BCF9-5DB215E89FE4}" dt="2024-08-27T12:34:42.265" v="6" actId="478"/>
          <ac:picMkLst>
            <pc:docMk/>
            <pc:sldMk cId="0" sldId="263"/>
            <ac:picMk id="125" creationId="{00000000-0000-0000-0000-000000000000}"/>
          </ac:picMkLst>
        </pc:picChg>
      </pc:sldChg>
      <pc:sldChg chg="delSp mod">
        <pc:chgData name="N'Diaye, Abigail (ICT Strategy and Operations)" userId="aa00991d-3807-4e98-92d9-493e0e2f6ab8" providerId="ADAL" clId="{5E24CFBD-3A12-45D8-BCF9-5DB215E89FE4}" dt="2024-08-27T12:34:46.195" v="7" actId="478"/>
        <pc:sldMkLst>
          <pc:docMk/>
          <pc:sldMk cId="0" sldId="264"/>
        </pc:sldMkLst>
        <pc:picChg chg="del">
          <ac:chgData name="N'Diaye, Abigail (ICT Strategy and Operations)" userId="aa00991d-3807-4e98-92d9-493e0e2f6ab8" providerId="ADAL" clId="{5E24CFBD-3A12-45D8-BCF9-5DB215E89FE4}" dt="2024-08-27T12:34:46.195" v="7" actId="478"/>
          <ac:picMkLst>
            <pc:docMk/>
            <pc:sldMk cId="0" sldId="264"/>
            <ac:picMk id="13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ec971dbb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cec971dbb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622a5d37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622a5d37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ec971dbbf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ec971dbbf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ec971dbbf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cec971dbb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ec971dbb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cec971dbb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ec971dbb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ec971dbb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ec971dbb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cec971dbb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ec971dbbf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cec971dbbf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ed377a8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ed377a8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7" name="Google Shape;57;p13"/>
          <p:cNvSpPr txBox="1"/>
          <p:nvPr/>
        </p:nvSpPr>
        <p:spPr>
          <a:xfrm>
            <a:off x="367900" y="1722050"/>
            <a:ext cx="46236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rgbClr val="EEEEEE"/>
                </a:solidFill>
                <a:latin typeface="Poppins"/>
                <a:ea typeface="Poppins"/>
                <a:cs typeface="Poppins"/>
                <a:sym typeface="Poppins"/>
              </a:rPr>
              <a:t>TEACHING DECK</a:t>
            </a:r>
            <a:r>
              <a:rPr lang="en" sz="900" dirty="0">
                <a:solidFill>
                  <a:srgbClr val="EEEEEE"/>
                </a:solidFill>
                <a:latin typeface="Poppins"/>
                <a:ea typeface="Poppins"/>
                <a:cs typeface="Poppins"/>
                <a:sym typeface="Poppins"/>
              </a:rPr>
              <a:t> </a:t>
            </a:r>
            <a:br>
              <a:rPr lang="en" sz="900" dirty="0">
                <a:solidFill>
                  <a:srgbClr val="FFFFFF"/>
                </a:solidFill>
                <a:latin typeface="Poppins"/>
                <a:ea typeface="Poppins"/>
                <a:cs typeface="Poppins"/>
                <a:sym typeface="Poppins"/>
              </a:rPr>
            </a:br>
            <a:br>
              <a:rPr lang="en" sz="900" dirty="0">
                <a:solidFill>
                  <a:srgbClr val="FFFFFF"/>
                </a:solidFill>
                <a:latin typeface="Poppins"/>
                <a:ea typeface="Poppins"/>
                <a:cs typeface="Poppins"/>
                <a:sym typeface="Poppins"/>
              </a:rPr>
            </a:br>
            <a:r>
              <a:rPr lang="en" sz="3800" dirty="0">
                <a:solidFill>
                  <a:schemeClr val="lt1"/>
                </a:solidFill>
                <a:latin typeface="Poppins SemiBold"/>
                <a:ea typeface="Poppins SemiBold"/>
                <a:cs typeface="Poppins SemiBold"/>
                <a:sym typeface="Poppins SemiBold"/>
              </a:rPr>
              <a:t>Create a digital storyboard with Adobe Express</a:t>
            </a:r>
            <a:endParaRPr sz="3800" dirty="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305900"/>
            <a:ext cx="4248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dirty="0">
                <a:solidFill>
                  <a:srgbClr val="FFFFFF"/>
                </a:solidFill>
                <a:latin typeface="Poppins"/>
                <a:ea typeface="Poppins"/>
                <a:cs typeface="Poppins"/>
                <a:sym typeface="Poppins"/>
              </a:rPr>
              <a:t>Create a digital storyboard to transform your narrative to a digital masterpiece with Adobe Express. </a:t>
            </a:r>
            <a:endParaRPr sz="1100" dirty="0">
              <a:solidFill>
                <a:srgbClr val="FFFFFF"/>
              </a:solidFill>
              <a:latin typeface="Poppins"/>
              <a:ea typeface="Poppins"/>
              <a:cs typeface="Poppins"/>
              <a:sym typeface="Poppins"/>
            </a:endParaRPr>
          </a:p>
          <a:p>
            <a:pPr marL="0" lvl="0" indent="0" algn="l" rtl="0">
              <a:spcBef>
                <a:spcPts val="0"/>
              </a:spcBef>
              <a:spcAft>
                <a:spcPts val="0"/>
              </a:spcAft>
              <a:buNone/>
            </a:pPr>
            <a:endParaRPr sz="1100" dirty="0">
              <a:solidFill>
                <a:srgbClr val="FFFFF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p:nvPr/>
        </p:nvSpPr>
        <p:spPr>
          <a:xfrm>
            <a:off x="381000" y="393700"/>
            <a:ext cx="7722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Why is storytelling important?</a:t>
            </a:r>
            <a:endParaRPr sz="3800">
              <a:solidFill>
                <a:srgbClr val="0A7982"/>
              </a:solidFill>
              <a:latin typeface="Poppins SemiBold"/>
              <a:ea typeface="Poppins SemiBold"/>
              <a:cs typeface="Poppins SemiBold"/>
              <a:sym typeface="Poppins SemiBold"/>
            </a:endParaRPr>
          </a:p>
        </p:txBody>
      </p:sp>
      <p:sp>
        <p:nvSpPr>
          <p:cNvPr id="66" name="Google Shape;66;p14"/>
          <p:cNvSpPr txBox="1"/>
          <p:nvPr/>
        </p:nvSpPr>
        <p:spPr>
          <a:xfrm>
            <a:off x="427250" y="1104500"/>
            <a:ext cx="5123400" cy="255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rgbClr val="0A7982"/>
              </a:solidFill>
              <a:latin typeface="Poppins"/>
              <a:ea typeface="Poppins"/>
              <a:cs typeface="Poppins"/>
              <a:sym typeface="Poppins"/>
            </a:endParaRPr>
          </a:p>
          <a:p>
            <a:pPr marL="457200" lvl="0" indent="-330200" algn="l" rtl="0">
              <a:lnSpc>
                <a:spcPct val="115000"/>
              </a:lnSpc>
              <a:spcBef>
                <a:spcPts val="1200"/>
              </a:spcBef>
              <a:spcAft>
                <a:spcPts val="0"/>
              </a:spcAft>
              <a:buClr>
                <a:srgbClr val="0A7982"/>
              </a:buClr>
              <a:buSzPts val="1600"/>
              <a:buFont typeface="Poppins"/>
              <a:buChar char="●"/>
            </a:pPr>
            <a:r>
              <a:rPr lang="en" sz="1600">
                <a:solidFill>
                  <a:srgbClr val="0A7982"/>
                </a:solidFill>
                <a:latin typeface="Poppins"/>
                <a:ea typeface="Poppins"/>
                <a:cs typeface="Poppins"/>
                <a:sym typeface="Poppins"/>
              </a:rPr>
              <a:t>Stories are the fabric of human communication</a:t>
            </a:r>
            <a:endParaRPr sz="1600">
              <a:solidFill>
                <a:srgbClr val="0A7982"/>
              </a:solidFill>
              <a:latin typeface="Poppins"/>
              <a:ea typeface="Poppins"/>
              <a:cs typeface="Poppins"/>
              <a:sym typeface="Poppins"/>
            </a:endParaRPr>
          </a:p>
          <a:p>
            <a:pPr marL="457200" lvl="0" indent="-330200" algn="l" rtl="0">
              <a:lnSpc>
                <a:spcPct val="115000"/>
              </a:lnSpc>
              <a:spcBef>
                <a:spcPts val="0"/>
              </a:spcBef>
              <a:spcAft>
                <a:spcPts val="0"/>
              </a:spcAft>
              <a:buClr>
                <a:srgbClr val="0A7982"/>
              </a:buClr>
              <a:buSzPts val="1600"/>
              <a:buFont typeface="Poppins"/>
              <a:buChar char="●"/>
            </a:pPr>
            <a:r>
              <a:rPr lang="en" sz="1600">
                <a:solidFill>
                  <a:srgbClr val="0A7982"/>
                </a:solidFill>
                <a:latin typeface="Poppins"/>
                <a:ea typeface="Poppins"/>
                <a:cs typeface="Poppins"/>
                <a:sym typeface="Poppins"/>
              </a:rPr>
              <a:t>They engage, inspire, and evoke emotions</a:t>
            </a:r>
            <a:endParaRPr sz="1600">
              <a:solidFill>
                <a:srgbClr val="0A7982"/>
              </a:solidFill>
              <a:latin typeface="Poppins"/>
              <a:ea typeface="Poppins"/>
              <a:cs typeface="Poppins"/>
              <a:sym typeface="Poppins"/>
            </a:endParaRPr>
          </a:p>
          <a:p>
            <a:pPr marL="457200" lvl="0" indent="-330200" algn="l" rtl="0">
              <a:lnSpc>
                <a:spcPct val="115000"/>
              </a:lnSpc>
              <a:spcBef>
                <a:spcPts val="0"/>
              </a:spcBef>
              <a:spcAft>
                <a:spcPts val="0"/>
              </a:spcAft>
              <a:buClr>
                <a:srgbClr val="0A7982"/>
              </a:buClr>
              <a:buSzPts val="1600"/>
              <a:buFont typeface="Poppins"/>
              <a:buChar char="●"/>
            </a:pPr>
            <a:r>
              <a:rPr lang="en" sz="1600">
                <a:solidFill>
                  <a:srgbClr val="0A7982"/>
                </a:solidFill>
                <a:latin typeface="Poppins"/>
                <a:ea typeface="Poppins"/>
                <a:cs typeface="Poppins"/>
                <a:sym typeface="Poppins"/>
              </a:rPr>
              <a:t>From ancient myths to modern media, storytelling shapes our world</a:t>
            </a:r>
            <a:endParaRPr sz="1600">
              <a:solidFill>
                <a:srgbClr val="0A7982"/>
              </a:solidFill>
              <a:latin typeface="Poppins"/>
              <a:ea typeface="Poppins"/>
              <a:cs typeface="Poppins"/>
              <a:sym typeface="Poppins"/>
            </a:endParaRPr>
          </a:p>
          <a:p>
            <a:pPr marL="0" lvl="0" indent="0" algn="l" rtl="0">
              <a:lnSpc>
                <a:spcPct val="115000"/>
              </a:lnSpc>
              <a:spcBef>
                <a:spcPts val="1200"/>
              </a:spcBef>
              <a:spcAft>
                <a:spcPts val="0"/>
              </a:spcAft>
              <a:buNone/>
            </a:pPr>
            <a:r>
              <a:rPr lang="en" sz="1600" b="1">
                <a:solidFill>
                  <a:srgbClr val="0A7982"/>
                </a:solidFill>
                <a:latin typeface="Poppins"/>
                <a:ea typeface="Poppins"/>
                <a:cs typeface="Poppins"/>
                <a:sym typeface="Poppins"/>
              </a:rPr>
              <a:t>Discuss: </a:t>
            </a:r>
            <a:endParaRPr sz="1600" b="1">
              <a:solidFill>
                <a:srgbClr val="0A7982"/>
              </a:solidFill>
              <a:latin typeface="Poppins"/>
              <a:ea typeface="Poppins"/>
              <a:cs typeface="Poppins"/>
              <a:sym typeface="Poppins"/>
            </a:endParaRPr>
          </a:p>
          <a:p>
            <a:pPr marL="0" lvl="0" indent="0" algn="l" rtl="0">
              <a:lnSpc>
                <a:spcPct val="115000"/>
              </a:lnSpc>
              <a:spcBef>
                <a:spcPts val="1200"/>
              </a:spcBef>
              <a:spcAft>
                <a:spcPts val="0"/>
              </a:spcAft>
              <a:buNone/>
            </a:pPr>
            <a:r>
              <a:rPr lang="en" sz="1600">
                <a:solidFill>
                  <a:schemeClr val="dk2"/>
                </a:solidFill>
                <a:latin typeface="Poppins"/>
                <a:ea typeface="Poppins"/>
                <a:cs typeface="Poppins"/>
                <a:sym typeface="Poppins"/>
              </a:rPr>
              <a:t>Do you have a favourite story? </a:t>
            </a:r>
            <a:endParaRPr sz="1600">
              <a:solidFill>
                <a:schemeClr val="dk2"/>
              </a:solidFill>
              <a:latin typeface="Poppins"/>
              <a:ea typeface="Poppins"/>
              <a:cs typeface="Poppins"/>
              <a:sym typeface="Poppins"/>
            </a:endParaRPr>
          </a:p>
          <a:p>
            <a:pPr marL="0" lvl="0" indent="0" algn="l" rtl="0">
              <a:lnSpc>
                <a:spcPct val="115000"/>
              </a:lnSpc>
              <a:spcBef>
                <a:spcPts val="1200"/>
              </a:spcBef>
              <a:spcAft>
                <a:spcPts val="0"/>
              </a:spcAft>
              <a:buNone/>
            </a:pPr>
            <a:r>
              <a:rPr lang="en" sz="1600">
                <a:solidFill>
                  <a:schemeClr val="dk2"/>
                </a:solidFill>
                <a:latin typeface="Poppins"/>
                <a:ea typeface="Poppins"/>
                <a:cs typeface="Poppins"/>
                <a:sym typeface="Poppins"/>
              </a:rPr>
              <a:t>What features make it a great story?</a:t>
            </a:r>
            <a:endParaRPr sz="1600">
              <a:solidFill>
                <a:schemeClr val="dk2"/>
              </a:solidFill>
              <a:latin typeface="Poppins"/>
              <a:ea typeface="Poppins"/>
              <a:cs typeface="Poppins"/>
              <a:sym typeface="Poppins"/>
            </a:endParaRPr>
          </a:p>
          <a:p>
            <a:pPr marL="0" lvl="0" indent="0" algn="l" rtl="0">
              <a:lnSpc>
                <a:spcPct val="115000"/>
              </a:lnSpc>
              <a:spcBef>
                <a:spcPts val="120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pic>
        <p:nvPicPr>
          <p:cNvPr id="68" name="Google Shape;68;p14"/>
          <p:cNvPicPr preferRelativeResize="0"/>
          <p:nvPr/>
        </p:nvPicPr>
        <p:blipFill>
          <a:blip r:embed="rId4">
            <a:alphaModFix/>
          </a:blip>
          <a:stretch>
            <a:fillRect/>
          </a:stretch>
        </p:blipFill>
        <p:spPr>
          <a:xfrm>
            <a:off x="5550650" y="1599200"/>
            <a:ext cx="3288550" cy="18498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5"/>
          <p:cNvSpPr txBox="1"/>
          <p:nvPr/>
        </p:nvSpPr>
        <p:spPr>
          <a:xfrm>
            <a:off x="381000" y="393700"/>
            <a:ext cx="7722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What is a digital storyboard?</a:t>
            </a:r>
            <a:endParaRPr sz="3800">
              <a:solidFill>
                <a:srgbClr val="0A7982"/>
              </a:solidFill>
              <a:latin typeface="Poppins SemiBold"/>
              <a:ea typeface="Poppins SemiBold"/>
              <a:cs typeface="Poppins SemiBold"/>
              <a:sym typeface="Poppins SemiBold"/>
            </a:endParaRPr>
          </a:p>
        </p:txBody>
      </p:sp>
      <p:sp>
        <p:nvSpPr>
          <p:cNvPr id="74" name="Google Shape;74;p15"/>
          <p:cNvSpPr txBox="1"/>
          <p:nvPr/>
        </p:nvSpPr>
        <p:spPr>
          <a:xfrm>
            <a:off x="393700" y="1028700"/>
            <a:ext cx="81450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Digital storytelling merges traditional narrative with multimedia elements. It's a dynamic way to captivate audiences in today's digital landscape</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
        <p:nvSpPr>
          <p:cNvPr id="76" name="Google Shape;76;p15"/>
          <p:cNvSpPr/>
          <p:nvPr/>
        </p:nvSpPr>
        <p:spPr>
          <a:xfrm>
            <a:off x="514050" y="16649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7" name="Google Shape;77;p15"/>
          <p:cNvSpPr/>
          <p:nvPr/>
        </p:nvSpPr>
        <p:spPr>
          <a:xfrm>
            <a:off x="3023838" y="16649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8" name="Google Shape;78;p15"/>
          <p:cNvSpPr/>
          <p:nvPr/>
        </p:nvSpPr>
        <p:spPr>
          <a:xfrm>
            <a:off x="5533650" y="16649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9" name="Google Shape;79;p15"/>
          <p:cNvSpPr txBox="1"/>
          <p:nvPr/>
        </p:nvSpPr>
        <p:spPr>
          <a:xfrm>
            <a:off x="886200" y="1664900"/>
            <a:ext cx="1692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What is it?</a:t>
            </a:r>
            <a:endParaRPr sz="1800">
              <a:solidFill>
                <a:schemeClr val="dk2"/>
              </a:solidFill>
            </a:endParaRPr>
          </a:p>
        </p:txBody>
      </p:sp>
      <p:sp>
        <p:nvSpPr>
          <p:cNvPr id="80" name="Google Shape;80;p15"/>
          <p:cNvSpPr txBox="1"/>
          <p:nvPr/>
        </p:nvSpPr>
        <p:spPr>
          <a:xfrm>
            <a:off x="3056900" y="1664900"/>
            <a:ext cx="240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Why do we use it?</a:t>
            </a:r>
            <a:endParaRPr sz="1800">
              <a:solidFill>
                <a:schemeClr val="dk2"/>
              </a:solidFill>
            </a:endParaRPr>
          </a:p>
        </p:txBody>
      </p:sp>
      <p:sp>
        <p:nvSpPr>
          <p:cNvPr id="81" name="Google Shape;81;p15"/>
          <p:cNvSpPr txBox="1"/>
          <p:nvPr/>
        </p:nvSpPr>
        <p:spPr>
          <a:xfrm>
            <a:off x="5566450" y="1664900"/>
            <a:ext cx="240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How do we create it?</a:t>
            </a:r>
            <a:endParaRPr sz="1800">
              <a:solidFill>
                <a:schemeClr val="dk2"/>
              </a:solidFill>
            </a:endParaRPr>
          </a:p>
        </p:txBody>
      </p:sp>
      <p:sp>
        <p:nvSpPr>
          <p:cNvPr id="82" name="Google Shape;82;p15"/>
          <p:cNvSpPr txBox="1"/>
          <p:nvPr/>
        </p:nvSpPr>
        <p:spPr>
          <a:xfrm>
            <a:off x="580950" y="1956300"/>
            <a:ext cx="2303400" cy="314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0A7982"/>
              </a:solidFill>
              <a:highlight>
                <a:srgbClr val="FFFFFF"/>
              </a:highlight>
              <a:latin typeface="Lexend ExtraLight"/>
              <a:ea typeface="Lexend ExtraLight"/>
              <a:cs typeface="Lexend ExtraLight"/>
              <a:sym typeface="Lexend ExtraLight"/>
            </a:endParaRPr>
          </a:p>
          <a:p>
            <a:pPr marL="457200" lvl="0" indent="-304800" algn="l" rtl="0">
              <a:lnSpc>
                <a:spcPct val="115000"/>
              </a:lnSpc>
              <a:spcBef>
                <a:spcPts val="150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A digital storyboard is a visual blueprint for a story.</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It organises images, text, audio, and video elements in a sequence.</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Think of it as a roadmap for your storytelling journey.</a:t>
            </a:r>
            <a:endParaRPr sz="1200">
              <a:solidFill>
                <a:schemeClr val="dk2"/>
              </a:solidFill>
              <a:highlight>
                <a:srgbClr val="FFFFFF"/>
              </a:highlight>
              <a:latin typeface="Lexend Light"/>
              <a:ea typeface="Lexend Light"/>
              <a:cs typeface="Lexend Light"/>
              <a:sym typeface="Lexend Light"/>
            </a:endParaRPr>
          </a:p>
          <a:p>
            <a:pPr marL="0" lvl="0" indent="0" algn="l" rtl="0">
              <a:spcBef>
                <a:spcPts val="1200"/>
              </a:spcBef>
              <a:spcAft>
                <a:spcPts val="0"/>
              </a:spcAft>
              <a:buNone/>
            </a:pPr>
            <a:endParaRPr sz="1800">
              <a:solidFill>
                <a:srgbClr val="0A7982"/>
              </a:solidFill>
            </a:endParaRPr>
          </a:p>
        </p:txBody>
      </p:sp>
      <p:sp>
        <p:nvSpPr>
          <p:cNvPr id="83" name="Google Shape;83;p15"/>
          <p:cNvSpPr txBox="1"/>
          <p:nvPr/>
        </p:nvSpPr>
        <p:spPr>
          <a:xfrm>
            <a:off x="3057300" y="2381700"/>
            <a:ext cx="2303400" cy="28938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They help visualise your story and organise content.</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Easy collaboration: share and gather feedback effortlessly.</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Enhance creativity: experiment with multimedia elements.</a:t>
            </a:r>
            <a:endParaRPr sz="1200">
              <a:solidFill>
                <a:schemeClr val="dk2"/>
              </a:solidFill>
              <a:highlight>
                <a:srgbClr val="FFFFFF"/>
              </a:highlight>
              <a:latin typeface="Lexend Light"/>
              <a:ea typeface="Lexend Light"/>
              <a:cs typeface="Lexend Light"/>
              <a:sym typeface="Lexend Light"/>
            </a:endParaRPr>
          </a:p>
          <a:p>
            <a:pPr marL="0" lvl="0" indent="0" algn="l" rtl="0">
              <a:lnSpc>
                <a:spcPct val="115000"/>
              </a:lnSpc>
              <a:spcBef>
                <a:spcPts val="1200"/>
              </a:spcBef>
              <a:spcAft>
                <a:spcPts val="0"/>
              </a:spcAft>
              <a:buNone/>
            </a:pPr>
            <a:endParaRPr sz="1200">
              <a:solidFill>
                <a:srgbClr val="0A7982"/>
              </a:solidFill>
              <a:highlight>
                <a:srgbClr val="FFFFFF"/>
              </a:highlight>
              <a:latin typeface="Lexend ExtraLight"/>
              <a:ea typeface="Lexend ExtraLight"/>
              <a:cs typeface="Lexend ExtraLight"/>
              <a:sym typeface="Lexend ExtraLight"/>
            </a:endParaRPr>
          </a:p>
          <a:p>
            <a:pPr marL="0" lvl="0" indent="0" algn="l" rtl="0">
              <a:spcBef>
                <a:spcPts val="1200"/>
              </a:spcBef>
              <a:spcAft>
                <a:spcPts val="0"/>
              </a:spcAft>
              <a:buNone/>
            </a:pPr>
            <a:endParaRPr sz="1800">
              <a:solidFill>
                <a:srgbClr val="0A7982"/>
              </a:solidFill>
            </a:endParaRPr>
          </a:p>
        </p:txBody>
      </p:sp>
      <p:sp>
        <p:nvSpPr>
          <p:cNvPr id="84" name="Google Shape;84;p15"/>
          <p:cNvSpPr txBox="1"/>
          <p:nvPr/>
        </p:nvSpPr>
        <p:spPr>
          <a:xfrm>
            <a:off x="5600550" y="2288150"/>
            <a:ext cx="2303400" cy="2739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Translate script into a sequence of images or scenes.</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Arrange multimedia elements for coherence and flow.</a:t>
            </a:r>
            <a:endParaRPr sz="1200">
              <a:solidFill>
                <a:schemeClr val="dk2"/>
              </a:solidFill>
              <a:highlight>
                <a:srgbClr val="FFFFFF"/>
              </a:highlight>
              <a:latin typeface="Lexend Light"/>
              <a:ea typeface="Lexend Light"/>
              <a:cs typeface="Lexend Light"/>
              <a:sym typeface="Lexend Light"/>
            </a:endParaRPr>
          </a:p>
          <a:p>
            <a:pPr marL="457200" lvl="0" indent="-304800" algn="l" rtl="0">
              <a:lnSpc>
                <a:spcPct val="115000"/>
              </a:lnSpc>
              <a:spcBef>
                <a:spcPts val="0"/>
              </a:spcBef>
              <a:spcAft>
                <a:spcPts val="0"/>
              </a:spcAft>
              <a:buClr>
                <a:schemeClr val="dk2"/>
              </a:buClr>
              <a:buSzPts val="1200"/>
              <a:buFont typeface="Lexend Light"/>
              <a:buChar char="●"/>
            </a:pPr>
            <a:r>
              <a:rPr lang="en" sz="1200">
                <a:solidFill>
                  <a:schemeClr val="dk2"/>
                </a:solidFill>
                <a:highlight>
                  <a:srgbClr val="FFFFFF"/>
                </a:highlight>
                <a:latin typeface="Lexend Light"/>
                <a:ea typeface="Lexend Light"/>
                <a:cs typeface="Lexend Light"/>
                <a:sym typeface="Lexend Light"/>
              </a:rPr>
              <a:t>Experiment with animations, effects, and audio to enrich storytelling.</a:t>
            </a:r>
            <a:endParaRPr sz="1200">
              <a:solidFill>
                <a:schemeClr val="dk2"/>
              </a:solidFill>
              <a:highlight>
                <a:srgbClr val="FFFFFF"/>
              </a:highlight>
              <a:latin typeface="Lexend Light"/>
              <a:ea typeface="Lexend Light"/>
              <a:cs typeface="Lexend Light"/>
              <a:sym typeface="Lexend Light"/>
            </a:endParaRPr>
          </a:p>
          <a:p>
            <a:pPr marL="0" lvl="0" indent="0" algn="l" rtl="0">
              <a:spcBef>
                <a:spcPts val="1200"/>
              </a:spcBef>
              <a:spcAft>
                <a:spcPts val="0"/>
              </a:spcAft>
              <a:buNone/>
            </a:pPr>
            <a:endParaRPr sz="1800">
              <a:solidFill>
                <a:srgbClr val="0A798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6"/>
          <p:cNvSpPr txBox="1"/>
          <p:nvPr/>
        </p:nvSpPr>
        <p:spPr>
          <a:xfrm>
            <a:off x="381000" y="393700"/>
            <a:ext cx="7722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What is a digital storyboard?</a:t>
            </a:r>
            <a:endParaRPr sz="3800">
              <a:solidFill>
                <a:srgbClr val="0A7982"/>
              </a:solidFill>
              <a:latin typeface="Poppins SemiBold"/>
              <a:ea typeface="Poppins SemiBold"/>
              <a:cs typeface="Poppins SemiBold"/>
              <a:sym typeface="Poppins SemiBold"/>
            </a:endParaRPr>
          </a:p>
        </p:txBody>
      </p:sp>
      <p:sp>
        <p:nvSpPr>
          <p:cNvPr id="90" name="Google Shape;90;p16"/>
          <p:cNvSpPr txBox="1"/>
          <p:nvPr/>
        </p:nvSpPr>
        <p:spPr>
          <a:xfrm>
            <a:off x="393700" y="1028700"/>
            <a:ext cx="81450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Examples from Adobe Express </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92" name="Google Shape;92;p16"/>
          <p:cNvPicPr preferRelativeResize="0"/>
          <p:nvPr/>
        </p:nvPicPr>
        <p:blipFill>
          <a:blip r:embed="rId4">
            <a:alphaModFix/>
          </a:blip>
          <a:stretch>
            <a:fillRect/>
          </a:stretch>
        </p:blipFill>
        <p:spPr>
          <a:xfrm>
            <a:off x="4658650" y="1555700"/>
            <a:ext cx="3741000" cy="2225075"/>
          </a:xfrm>
          <a:prstGeom prst="rect">
            <a:avLst/>
          </a:prstGeom>
          <a:noFill/>
          <a:ln>
            <a:noFill/>
          </a:ln>
        </p:spPr>
      </p:pic>
      <p:pic>
        <p:nvPicPr>
          <p:cNvPr id="93" name="Google Shape;93;p16"/>
          <p:cNvPicPr preferRelativeResize="0"/>
          <p:nvPr/>
        </p:nvPicPr>
        <p:blipFill>
          <a:blip r:embed="rId5">
            <a:alphaModFix/>
          </a:blip>
          <a:stretch>
            <a:fillRect/>
          </a:stretch>
        </p:blipFill>
        <p:spPr>
          <a:xfrm>
            <a:off x="393700" y="1535650"/>
            <a:ext cx="3950251" cy="2265175"/>
          </a:xfrm>
          <a:prstGeom prst="rect">
            <a:avLst/>
          </a:prstGeom>
          <a:noFill/>
          <a:ln>
            <a:noFill/>
          </a:ln>
        </p:spPr>
      </p:pic>
      <p:sp>
        <p:nvSpPr>
          <p:cNvPr id="94" name="Google Shape;94;p16"/>
          <p:cNvSpPr txBox="1"/>
          <p:nvPr/>
        </p:nvSpPr>
        <p:spPr>
          <a:xfrm>
            <a:off x="338200" y="3965625"/>
            <a:ext cx="81450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Poppins"/>
                <a:ea typeface="Poppins"/>
                <a:cs typeface="Poppins"/>
                <a:sym typeface="Poppins"/>
              </a:rPr>
              <a:t>You can see from the screenshot of the storyboard that the heading, scene description, and image are clear and engaging.</a:t>
            </a:r>
            <a:endParaRPr sz="900">
              <a:solidFill>
                <a:schemeClr val="dk2"/>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p:nvPr/>
        </p:nvSpPr>
        <p:spPr>
          <a:xfrm>
            <a:off x="381000" y="393700"/>
            <a:ext cx="8592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Session 1 - Create your narrative</a:t>
            </a:r>
            <a:endParaRPr sz="3800">
              <a:solidFill>
                <a:srgbClr val="0A7982"/>
              </a:solidFill>
              <a:latin typeface="Poppins SemiBold"/>
              <a:ea typeface="Poppins SemiBold"/>
              <a:cs typeface="Poppins SemiBold"/>
              <a:sym typeface="Poppins SemiBold"/>
            </a:endParaRPr>
          </a:p>
        </p:txBody>
      </p:sp>
      <p:sp>
        <p:nvSpPr>
          <p:cNvPr id="100" name="Google Shape;100;p17"/>
          <p:cNvSpPr txBox="1"/>
          <p:nvPr/>
        </p:nvSpPr>
        <p:spPr>
          <a:xfrm>
            <a:off x="427250" y="1104500"/>
            <a:ext cx="5123400" cy="255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Using the planning template in your student digital notebook. You will then have time to write their short narrative in preparation for your digital storyboard. Remember the importance of including the following:</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clear characters</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a descriptive setting</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a compelling plot</a:t>
            </a: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theme</a:t>
            </a:r>
            <a:endParaRPr>
              <a:solidFill>
                <a:schemeClr val="dk2"/>
              </a:solidFill>
              <a:latin typeface="Poppins"/>
              <a:ea typeface="Poppins"/>
              <a:cs typeface="Poppins"/>
              <a:sym typeface="Poppins"/>
            </a:endParaRPr>
          </a:p>
          <a:p>
            <a:pPr marL="914400" lvl="0" indent="0" algn="l" rtl="0">
              <a:lnSpc>
                <a:spcPct val="115000"/>
              </a:lnSpc>
              <a:spcBef>
                <a:spcPts val="0"/>
              </a:spcBef>
              <a:spcAft>
                <a:spcPts val="0"/>
              </a:spcAft>
              <a:buClr>
                <a:schemeClr val="dk1"/>
              </a:buClr>
              <a:buSzPts val="1100"/>
              <a:buFont typeface="Arial"/>
              <a:buNone/>
            </a:pPr>
            <a:endParaRPr>
              <a:solidFill>
                <a:schemeClr val="dk2"/>
              </a:solidFill>
              <a:latin typeface="Poppins"/>
              <a:ea typeface="Poppins"/>
              <a:cs typeface="Poppins"/>
              <a:sym typeface="Poppins"/>
            </a:endParaRPr>
          </a:p>
          <a:p>
            <a:pPr marL="457200" lvl="0" indent="-317500" algn="l" rtl="0">
              <a:lnSpc>
                <a:spcPct val="115000"/>
              </a:lnSpc>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Once complete share your short narratives with the class. Discuss how these stories could be enhanced with digital elements. </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pic>
        <p:nvPicPr>
          <p:cNvPr id="102" name="Google Shape;102;p17"/>
          <p:cNvPicPr preferRelativeResize="0"/>
          <p:nvPr/>
        </p:nvPicPr>
        <p:blipFill rotWithShape="1">
          <a:blip r:embed="rId4">
            <a:alphaModFix/>
          </a:blip>
          <a:srcRect t="5004" b="4995"/>
          <a:stretch/>
        </p:blipFill>
        <p:spPr>
          <a:xfrm>
            <a:off x="5550650" y="1599200"/>
            <a:ext cx="3288550" cy="2239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8"/>
          <p:cNvSpPr txBox="1"/>
          <p:nvPr/>
        </p:nvSpPr>
        <p:spPr>
          <a:xfrm>
            <a:off x="381000" y="393700"/>
            <a:ext cx="8592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A7982"/>
                </a:solidFill>
                <a:latin typeface="Poppins SemiBold"/>
                <a:ea typeface="Poppins SemiBold"/>
                <a:cs typeface="Poppins SemiBold"/>
                <a:sym typeface="Poppins SemiBold"/>
              </a:rPr>
              <a:t>Session 1 - Convert your narrative to a storyboard template.</a:t>
            </a:r>
            <a:endParaRPr sz="3600">
              <a:solidFill>
                <a:srgbClr val="0A7982"/>
              </a:solidFill>
              <a:latin typeface="Poppins SemiBold"/>
              <a:ea typeface="Poppins SemiBold"/>
              <a:cs typeface="Poppins SemiBold"/>
              <a:sym typeface="Poppins SemiBold"/>
            </a:endParaRPr>
          </a:p>
        </p:txBody>
      </p:sp>
      <p:sp>
        <p:nvSpPr>
          <p:cNvPr id="108" name="Google Shape;108;p18"/>
          <p:cNvSpPr txBox="1"/>
          <p:nvPr/>
        </p:nvSpPr>
        <p:spPr>
          <a:xfrm>
            <a:off x="381000" y="1733575"/>
            <a:ext cx="3256200" cy="145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latin typeface="Poppins"/>
                <a:ea typeface="Poppins"/>
                <a:cs typeface="Poppins"/>
                <a:sym typeface="Poppins"/>
              </a:rPr>
              <a:t>Convert your narrative to a storyboard to plan out how you would like to set up your digital story on Adobe Express. </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chemeClr val="dk2"/>
                </a:solidFill>
                <a:latin typeface="Poppins"/>
                <a:ea typeface="Poppins"/>
                <a:cs typeface="Poppins"/>
                <a:sym typeface="Poppins"/>
              </a:rPr>
              <a:t>You can use a template or create your own on a piece of paper.</a:t>
            </a:r>
            <a:endParaRPr>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0D0D0D"/>
              </a:solidFill>
              <a:highlight>
                <a:srgbClr val="FFFFFF"/>
              </a:highlight>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pic>
        <p:nvPicPr>
          <p:cNvPr id="110" name="Google Shape;110;p18"/>
          <p:cNvPicPr preferRelativeResize="0"/>
          <p:nvPr/>
        </p:nvPicPr>
        <p:blipFill>
          <a:blip r:embed="rId4">
            <a:alphaModFix/>
          </a:blip>
          <a:stretch>
            <a:fillRect/>
          </a:stretch>
        </p:blipFill>
        <p:spPr>
          <a:xfrm>
            <a:off x="3548350" y="1567225"/>
            <a:ext cx="4685800" cy="330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9"/>
          <p:cNvSpPr txBox="1"/>
          <p:nvPr/>
        </p:nvSpPr>
        <p:spPr>
          <a:xfrm>
            <a:off x="381000" y="393700"/>
            <a:ext cx="8629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A7982"/>
                </a:solidFill>
                <a:latin typeface="Poppins SemiBold"/>
                <a:ea typeface="Poppins SemiBold"/>
                <a:cs typeface="Poppins SemiBold"/>
                <a:sym typeface="Poppins SemiBold"/>
              </a:rPr>
              <a:t>Session 2 - Create your digital storyboard</a:t>
            </a:r>
            <a:endParaRPr sz="3100">
              <a:solidFill>
                <a:srgbClr val="0A7982"/>
              </a:solidFill>
              <a:latin typeface="Poppins SemiBold"/>
              <a:ea typeface="Poppins SemiBold"/>
              <a:cs typeface="Poppins SemiBold"/>
              <a:sym typeface="Poppins SemiBold"/>
            </a:endParaRPr>
          </a:p>
        </p:txBody>
      </p:sp>
      <p:sp>
        <p:nvSpPr>
          <p:cNvPr id="116" name="Google Shape;116;p19"/>
          <p:cNvSpPr txBox="1"/>
          <p:nvPr/>
        </p:nvSpPr>
        <p:spPr>
          <a:xfrm>
            <a:off x="427250" y="1104500"/>
            <a:ext cx="5123400" cy="258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2"/>
                </a:solidFill>
                <a:latin typeface="Poppins"/>
                <a:ea typeface="Poppins"/>
                <a:cs typeface="Poppins"/>
                <a:sym typeface="Poppins"/>
              </a:rPr>
              <a:t>Using Adobe Express - turn your narrative into a captivating digital story using the storyboard templates.</a:t>
            </a:r>
            <a:endParaRPr sz="1600">
              <a:solidFill>
                <a:schemeClr val="dk2"/>
              </a:solidFill>
              <a:latin typeface="Poppins"/>
              <a:ea typeface="Poppins"/>
              <a:cs typeface="Poppins"/>
              <a:sym typeface="Poppins"/>
            </a:endParaRPr>
          </a:p>
          <a:p>
            <a:pPr marL="0" lvl="0" indent="0" algn="l" rtl="0">
              <a:spcBef>
                <a:spcPts val="1200"/>
              </a:spcBef>
              <a:spcAft>
                <a:spcPts val="0"/>
              </a:spcAft>
              <a:buNone/>
            </a:pPr>
            <a:r>
              <a:rPr lang="en" sz="1600">
                <a:solidFill>
                  <a:schemeClr val="dk2"/>
                </a:solidFill>
                <a:latin typeface="Poppins"/>
                <a:ea typeface="Poppins"/>
                <a:cs typeface="Poppins"/>
                <a:sym typeface="Poppins"/>
              </a:rPr>
              <a:t>Students will now see using the teachers demonstration how to:</a:t>
            </a: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Add and edit text</a:t>
            </a:r>
            <a:endParaRPr>
              <a:solidFill>
                <a:schemeClr val="dk2"/>
              </a:solidFill>
              <a:latin typeface="Lexend Light"/>
              <a:ea typeface="Lexend Light"/>
              <a:cs typeface="Lexend Light"/>
              <a:sym typeface="Lexend Light"/>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Import pictures</a:t>
            </a:r>
            <a:endParaRPr>
              <a:solidFill>
                <a:schemeClr val="dk2"/>
              </a:solidFill>
              <a:latin typeface="Lexend Light"/>
              <a:ea typeface="Lexend Light"/>
              <a:cs typeface="Lexend Light"/>
              <a:sym typeface="Lexend Light"/>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Record voice overs</a:t>
            </a:r>
            <a:endParaRPr>
              <a:solidFill>
                <a:schemeClr val="dk2"/>
              </a:solidFill>
              <a:latin typeface="Lexend Light"/>
              <a:ea typeface="Lexend Light"/>
              <a:cs typeface="Lexend Light"/>
              <a:sym typeface="Lexend Light"/>
            </a:endParaRPr>
          </a:p>
          <a:p>
            <a:pPr marL="914400" lvl="0" indent="-317500" algn="l" rtl="0">
              <a:lnSpc>
                <a:spcPct val="115000"/>
              </a:lnSpc>
              <a:spcBef>
                <a:spcPts val="0"/>
              </a:spcBef>
              <a:spcAft>
                <a:spcPts val="0"/>
              </a:spcAft>
              <a:buClr>
                <a:schemeClr val="dk2"/>
              </a:buClr>
              <a:buSzPts val="1400"/>
              <a:buFont typeface="Lexend Light"/>
              <a:buChar char="-"/>
            </a:pPr>
            <a:r>
              <a:rPr lang="en">
                <a:solidFill>
                  <a:schemeClr val="dk2"/>
                </a:solidFill>
                <a:latin typeface="Lexend Light"/>
                <a:ea typeface="Lexend Light"/>
                <a:cs typeface="Lexend Light"/>
                <a:sym typeface="Lexend Light"/>
              </a:rPr>
              <a:t>Apply transitions </a:t>
            </a:r>
            <a:endParaRPr>
              <a:solidFill>
                <a:schemeClr val="dk2"/>
              </a:solidFill>
              <a:latin typeface="Lexend Light"/>
              <a:ea typeface="Lexend Light"/>
              <a:cs typeface="Lexend Light"/>
              <a:sym typeface="Lexend Light"/>
            </a:endParaRPr>
          </a:p>
          <a:p>
            <a:pPr marL="0" lvl="0" indent="0" algn="l" rtl="0">
              <a:lnSpc>
                <a:spcPct val="115000"/>
              </a:lnSpc>
              <a:spcBef>
                <a:spcPts val="0"/>
              </a:spcBef>
              <a:spcAft>
                <a:spcPts val="0"/>
              </a:spcAft>
              <a:buNone/>
            </a:pPr>
            <a:endParaRPr>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118" name="Google Shape;118;p19"/>
          <p:cNvPicPr preferRelativeResize="0"/>
          <p:nvPr/>
        </p:nvPicPr>
        <p:blipFill>
          <a:blip r:embed="rId4">
            <a:alphaModFix/>
          </a:blip>
          <a:stretch>
            <a:fillRect/>
          </a:stretch>
        </p:blipFill>
        <p:spPr>
          <a:xfrm>
            <a:off x="5951913" y="1409800"/>
            <a:ext cx="2143125" cy="214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0"/>
          <p:cNvSpPr txBox="1"/>
          <p:nvPr/>
        </p:nvSpPr>
        <p:spPr>
          <a:xfrm>
            <a:off x="381000" y="393700"/>
            <a:ext cx="8629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A7982"/>
                </a:solidFill>
                <a:latin typeface="Poppins SemiBold"/>
                <a:ea typeface="Poppins SemiBold"/>
                <a:cs typeface="Poppins SemiBold"/>
                <a:sym typeface="Poppins SemiBold"/>
              </a:rPr>
              <a:t>Session 2 - Pair &amp; share </a:t>
            </a:r>
            <a:endParaRPr sz="3100">
              <a:solidFill>
                <a:srgbClr val="0A7982"/>
              </a:solidFill>
              <a:latin typeface="Poppins SemiBold"/>
              <a:ea typeface="Poppins SemiBold"/>
              <a:cs typeface="Poppins SemiBold"/>
              <a:sym typeface="Poppins SemiBold"/>
            </a:endParaRPr>
          </a:p>
        </p:txBody>
      </p:sp>
      <p:sp>
        <p:nvSpPr>
          <p:cNvPr id="124" name="Google Shape;124;p20"/>
          <p:cNvSpPr txBox="1"/>
          <p:nvPr/>
        </p:nvSpPr>
        <p:spPr>
          <a:xfrm>
            <a:off x="445750" y="947250"/>
            <a:ext cx="8352300" cy="429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A7982"/>
                </a:solidFill>
                <a:latin typeface="Poppins"/>
                <a:ea typeface="Poppins"/>
                <a:cs typeface="Poppins"/>
                <a:sym typeface="Poppins"/>
              </a:rPr>
              <a:t>Pair up and share your storyboards. Discuss the following questions:</a:t>
            </a:r>
            <a:endParaRPr sz="1600">
              <a:solidFill>
                <a:srgbClr val="0A7982"/>
              </a:solidFill>
              <a:latin typeface="Poppins"/>
              <a:ea typeface="Poppins"/>
              <a:cs typeface="Poppins"/>
              <a:sym typeface="Poppins"/>
            </a:endParaRPr>
          </a:p>
          <a:p>
            <a:pPr marL="457200" lvl="0" indent="-311150" algn="l" rtl="0">
              <a:lnSpc>
                <a:spcPct val="115000"/>
              </a:lnSpc>
              <a:spcBef>
                <a:spcPts val="1200"/>
              </a:spcBef>
              <a:spcAft>
                <a:spcPts val="0"/>
              </a:spcAft>
              <a:buClr>
                <a:schemeClr val="dk2"/>
              </a:buClr>
              <a:buSzPts val="1300"/>
              <a:buFont typeface="Poppins"/>
              <a:buAutoNum type="arabicPeriod"/>
            </a:pPr>
            <a:r>
              <a:rPr lang="en" sz="1300">
                <a:solidFill>
                  <a:schemeClr val="dk2"/>
                </a:solidFill>
                <a:latin typeface="Poppins"/>
                <a:ea typeface="Poppins"/>
                <a:cs typeface="Poppins"/>
                <a:sym typeface="Poppins"/>
              </a:rPr>
              <a:t>What aspect of your partner's storyboard impressed you the most, and why? What tool from Adobe Express did they use to create this?</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1150" algn="l" rtl="0">
              <a:lnSpc>
                <a:spcPct val="115000"/>
              </a:lnSpc>
              <a:spcBef>
                <a:spcPts val="0"/>
              </a:spcBef>
              <a:spcAft>
                <a:spcPts val="0"/>
              </a:spcAft>
              <a:buClr>
                <a:schemeClr val="dk2"/>
              </a:buClr>
              <a:buSzPts val="1300"/>
              <a:buFont typeface="Poppins"/>
              <a:buAutoNum type="arabicPeriod"/>
            </a:pPr>
            <a:r>
              <a:rPr lang="en" sz="1300">
                <a:solidFill>
                  <a:schemeClr val="dk2"/>
                </a:solidFill>
                <a:latin typeface="Poppins"/>
                <a:ea typeface="Poppins"/>
                <a:cs typeface="Poppins"/>
                <a:sym typeface="Poppins"/>
              </a:rPr>
              <a:t>Can you identify any creative approaches or unique ideas in your partner's storyboard?</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1150" algn="l" rtl="0">
              <a:lnSpc>
                <a:spcPct val="115000"/>
              </a:lnSpc>
              <a:spcBef>
                <a:spcPts val="0"/>
              </a:spcBef>
              <a:spcAft>
                <a:spcPts val="0"/>
              </a:spcAft>
              <a:buClr>
                <a:schemeClr val="dk2"/>
              </a:buClr>
              <a:buSzPts val="1300"/>
              <a:buFont typeface="Poppins"/>
              <a:buAutoNum type="arabicPeriod"/>
            </a:pPr>
            <a:r>
              <a:rPr lang="en" sz="1300">
                <a:solidFill>
                  <a:schemeClr val="dk2"/>
                </a:solidFill>
                <a:latin typeface="Poppins"/>
                <a:ea typeface="Poppins"/>
                <a:cs typeface="Poppins"/>
                <a:sym typeface="Poppins"/>
              </a:rPr>
              <a:t>How does your partner's storyboard differ from yours in terms of visual style or storytelling technique?</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1150" algn="l" rtl="0">
              <a:lnSpc>
                <a:spcPct val="115000"/>
              </a:lnSpc>
              <a:spcBef>
                <a:spcPts val="0"/>
              </a:spcBef>
              <a:spcAft>
                <a:spcPts val="0"/>
              </a:spcAft>
              <a:buClr>
                <a:schemeClr val="dk2"/>
              </a:buClr>
              <a:buSzPts val="1300"/>
              <a:buFont typeface="Poppins"/>
              <a:buAutoNum type="arabicPeriod"/>
            </a:pPr>
            <a:r>
              <a:rPr lang="en" sz="1300">
                <a:solidFill>
                  <a:schemeClr val="dk2"/>
                </a:solidFill>
                <a:latin typeface="Poppins"/>
                <a:ea typeface="Poppins"/>
                <a:cs typeface="Poppins"/>
                <a:sym typeface="Poppins"/>
              </a:rPr>
              <a:t>What elements from your partner's storyboard do you think could be incorporated into your own, and how might they enhance it?</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1150" algn="l" rtl="0">
              <a:lnSpc>
                <a:spcPct val="115000"/>
              </a:lnSpc>
              <a:spcBef>
                <a:spcPts val="0"/>
              </a:spcBef>
              <a:spcAft>
                <a:spcPts val="0"/>
              </a:spcAft>
              <a:buClr>
                <a:schemeClr val="dk2"/>
              </a:buClr>
              <a:buSzPts val="1300"/>
              <a:buFont typeface="Poppins"/>
              <a:buAutoNum type="arabicPeriod"/>
            </a:pPr>
            <a:r>
              <a:rPr lang="en" sz="1300">
                <a:solidFill>
                  <a:schemeClr val="dk2"/>
                </a:solidFill>
                <a:latin typeface="Poppins"/>
                <a:ea typeface="Poppins"/>
                <a:cs typeface="Poppins"/>
                <a:sym typeface="Poppins"/>
              </a:rPr>
              <a:t>Were there any challenges or difficulties your partner faced in creating their storyboard? How did they overcome them?</a:t>
            </a:r>
            <a:br>
              <a:rPr lang="en" sz="1300">
                <a:solidFill>
                  <a:schemeClr val="dk2"/>
                </a:solidFill>
                <a:latin typeface="Poppins"/>
                <a:ea typeface="Poppins"/>
                <a:cs typeface="Poppins"/>
                <a:sym typeface="Poppins"/>
              </a:rPr>
            </a:br>
            <a:endParaRPr sz="1300">
              <a:solidFill>
                <a:schemeClr val="dk2"/>
              </a:solidFill>
              <a:latin typeface="Poppins"/>
              <a:ea typeface="Poppins"/>
              <a:cs typeface="Poppins"/>
              <a:sym typeface="Poppins"/>
            </a:endParaRPr>
          </a:p>
          <a:p>
            <a:pPr marL="457200" lvl="0" indent="-311150" algn="l" rtl="0">
              <a:lnSpc>
                <a:spcPct val="115000"/>
              </a:lnSpc>
              <a:spcBef>
                <a:spcPts val="0"/>
              </a:spcBef>
              <a:spcAft>
                <a:spcPts val="0"/>
              </a:spcAft>
              <a:buClr>
                <a:schemeClr val="dk2"/>
              </a:buClr>
              <a:buSzPts val="1300"/>
              <a:buFont typeface="Poppins"/>
              <a:buAutoNum type="arabicPeriod"/>
            </a:pPr>
            <a:r>
              <a:rPr lang="en" sz="1300">
                <a:solidFill>
                  <a:schemeClr val="dk2"/>
                </a:solidFill>
                <a:latin typeface="Poppins"/>
                <a:ea typeface="Poppins"/>
                <a:cs typeface="Poppins"/>
                <a:sym typeface="Poppins"/>
              </a:rPr>
              <a:t>What insights or new perspectives did you gain from viewing your partner's storyboard?</a:t>
            </a:r>
            <a:endParaRPr sz="900">
              <a:solidFill>
                <a:schemeClr val="dk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1"/>
          <p:cNvSpPr txBox="1"/>
          <p:nvPr/>
        </p:nvSpPr>
        <p:spPr>
          <a:xfrm>
            <a:off x="381000" y="393700"/>
            <a:ext cx="8629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A7982"/>
                </a:solidFill>
                <a:latin typeface="Poppins SemiBold"/>
                <a:ea typeface="Poppins SemiBold"/>
                <a:cs typeface="Poppins SemiBold"/>
                <a:sym typeface="Poppins SemiBold"/>
              </a:rPr>
              <a:t>Reflection</a:t>
            </a:r>
            <a:endParaRPr sz="3100">
              <a:solidFill>
                <a:srgbClr val="0A7982"/>
              </a:solidFill>
              <a:latin typeface="Poppins SemiBold"/>
              <a:ea typeface="Poppins SemiBold"/>
              <a:cs typeface="Poppins SemiBold"/>
              <a:sym typeface="Poppins SemiBold"/>
            </a:endParaRPr>
          </a:p>
        </p:txBody>
      </p:sp>
      <p:sp>
        <p:nvSpPr>
          <p:cNvPr id="131" name="Google Shape;131;p21"/>
          <p:cNvSpPr txBox="1"/>
          <p:nvPr/>
        </p:nvSpPr>
        <p:spPr>
          <a:xfrm>
            <a:off x="445750" y="947250"/>
            <a:ext cx="7729800" cy="356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A7982"/>
                </a:solidFill>
                <a:latin typeface="Poppins"/>
                <a:ea typeface="Poppins"/>
                <a:cs typeface="Poppins"/>
                <a:sym typeface="Poppins"/>
              </a:rPr>
              <a:t>Discuss and share : </a:t>
            </a:r>
            <a:endParaRPr sz="1600">
              <a:solidFill>
                <a:srgbClr val="0A7982"/>
              </a:solidFill>
              <a:latin typeface="Poppins"/>
              <a:ea typeface="Poppins"/>
              <a:cs typeface="Poppins"/>
              <a:sym typeface="Poppins"/>
            </a:endParaRPr>
          </a:p>
          <a:p>
            <a:pPr marL="457200" lvl="0" indent="-330200" algn="l" rtl="0">
              <a:lnSpc>
                <a:spcPct val="115000"/>
              </a:lnSpc>
              <a:spcBef>
                <a:spcPts val="1200"/>
              </a:spcBef>
              <a:spcAft>
                <a:spcPts val="0"/>
              </a:spcAft>
              <a:buClr>
                <a:srgbClr val="0A7982"/>
              </a:buClr>
              <a:buSzPts val="1600"/>
              <a:buFont typeface="Poppins"/>
              <a:buAutoNum type="arabicPeriod"/>
            </a:pPr>
            <a:r>
              <a:rPr lang="en" sz="1600">
                <a:solidFill>
                  <a:srgbClr val="0A7982"/>
                </a:solidFill>
                <a:latin typeface="Poppins"/>
                <a:ea typeface="Poppins"/>
                <a:cs typeface="Poppins"/>
                <a:sym typeface="Poppins"/>
              </a:rPr>
              <a:t>What challenges did you encounter during the storyboard creation process, and how did you overcome them? </a:t>
            </a:r>
            <a:br>
              <a:rPr lang="en" sz="1600">
                <a:solidFill>
                  <a:srgbClr val="0A7982"/>
                </a:solidFill>
                <a:latin typeface="Poppins"/>
                <a:ea typeface="Poppins"/>
                <a:cs typeface="Poppins"/>
                <a:sym typeface="Poppins"/>
              </a:rPr>
            </a:br>
            <a:endParaRPr sz="1600">
              <a:solidFill>
                <a:srgbClr val="0A7982"/>
              </a:solidFill>
              <a:latin typeface="Poppins"/>
              <a:ea typeface="Poppins"/>
              <a:cs typeface="Poppins"/>
              <a:sym typeface="Poppins"/>
            </a:endParaRPr>
          </a:p>
          <a:p>
            <a:pPr marL="457200" lvl="0" indent="-330200" algn="l" rtl="0">
              <a:lnSpc>
                <a:spcPct val="115000"/>
              </a:lnSpc>
              <a:spcBef>
                <a:spcPts val="0"/>
              </a:spcBef>
              <a:spcAft>
                <a:spcPts val="0"/>
              </a:spcAft>
              <a:buClr>
                <a:srgbClr val="0A7982"/>
              </a:buClr>
              <a:buSzPts val="1600"/>
              <a:buFont typeface="Poppins"/>
              <a:buAutoNum type="arabicPeriod"/>
            </a:pPr>
            <a:r>
              <a:rPr lang="en" sz="1600">
                <a:solidFill>
                  <a:srgbClr val="0A7982"/>
                </a:solidFill>
                <a:latin typeface="Poppins"/>
                <a:ea typeface="Poppins"/>
                <a:cs typeface="Poppins"/>
                <a:sym typeface="Poppins"/>
              </a:rPr>
              <a:t>In what ways did the digital storyboard format enhance or influence your storytelling compared to traditional methods? Consider the advantages and limitations of using Adobe Express for creating multimedia-rich narratives and reflect on how it impacted the effectiveness of your storyboard.</a:t>
            </a:r>
            <a:br>
              <a:rPr lang="en" sz="1600">
                <a:solidFill>
                  <a:srgbClr val="0A7982"/>
                </a:solidFill>
                <a:latin typeface="Poppins"/>
                <a:ea typeface="Poppins"/>
                <a:cs typeface="Poppins"/>
                <a:sym typeface="Poppins"/>
              </a:rPr>
            </a:br>
            <a:endParaRPr sz="1600">
              <a:solidFill>
                <a:srgbClr val="0A7982"/>
              </a:solidFill>
              <a:latin typeface="Poppins"/>
              <a:ea typeface="Poppins"/>
              <a:cs typeface="Poppins"/>
              <a:sym typeface="Poppins"/>
            </a:endParaRPr>
          </a:p>
          <a:p>
            <a:pPr marL="457200" lvl="0" indent="-330200" algn="l" rtl="0">
              <a:lnSpc>
                <a:spcPct val="115000"/>
              </a:lnSpc>
              <a:spcBef>
                <a:spcPts val="0"/>
              </a:spcBef>
              <a:spcAft>
                <a:spcPts val="0"/>
              </a:spcAft>
              <a:buClr>
                <a:srgbClr val="0A7982"/>
              </a:buClr>
              <a:buSzPts val="1600"/>
              <a:buFont typeface="Poppins"/>
              <a:buAutoNum type="arabicPeriod"/>
            </a:pPr>
            <a:r>
              <a:rPr lang="en" sz="1600">
                <a:solidFill>
                  <a:srgbClr val="0A7982"/>
                </a:solidFill>
                <a:latin typeface="Poppins"/>
                <a:ea typeface="Poppins"/>
                <a:cs typeface="Poppins"/>
                <a:sym typeface="Poppins"/>
              </a:rPr>
              <a:t>Who would like to share their creations with the class?</a:t>
            </a:r>
            <a:endParaRPr sz="1600">
              <a:solidFill>
                <a:srgbClr val="0A7982"/>
              </a:solidFill>
              <a:latin typeface="Poppins"/>
              <a:ea typeface="Poppins"/>
              <a:cs typeface="Poppins"/>
              <a:sym typeface="Poppins"/>
            </a:endParaRPr>
          </a:p>
          <a:p>
            <a:pPr marL="0" lvl="0" indent="0" algn="l" rtl="0">
              <a:lnSpc>
                <a:spcPct val="115000"/>
              </a:lnSpc>
              <a:spcBef>
                <a:spcPts val="1200"/>
              </a:spcBef>
              <a:spcAft>
                <a:spcPts val="0"/>
              </a:spcAft>
              <a:buNone/>
            </a:pPr>
            <a:endParaRPr sz="1600">
              <a:solidFill>
                <a:srgbClr val="0A7982"/>
              </a:solidFill>
              <a:latin typeface="Poppins"/>
              <a:ea typeface="Poppins"/>
              <a:cs typeface="Poppins"/>
              <a:sym typeface="Poppins"/>
            </a:endParaRPr>
          </a:p>
          <a:p>
            <a:pPr marL="0" lvl="0" indent="0" algn="l" rtl="0">
              <a:lnSpc>
                <a:spcPct val="115000"/>
              </a:lnSpc>
              <a:spcBef>
                <a:spcPts val="1200"/>
              </a:spcBef>
              <a:spcAft>
                <a:spcPts val="0"/>
              </a:spcAft>
              <a:buNone/>
            </a:pPr>
            <a:endParaRPr sz="1600">
              <a:solidFill>
                <a:srgbClr val="0A7982"/>
              </a:solidFill>
              <a:latin typeface="Poppins"/>
              <a:ea typeface="Poppins"/>
              <a:cs typeface="Poppins"/>
              <a:sym typeface="Poppins"/>
            </a:endParaRPr>
          </a:p>
          <a:p>
            <a:pPr marL="0" lvl="0" indent="0" algn="l" rtl="0">
              <a:spcBef>
                <a:spcPts val="120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05E47-06C0-4C9F-8FB4-16774F2B8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BCDEDF-3B1C-4FA9-98F7-DCA64929F2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625</Words>
  <Application>Microsoft Office PowerPoint</Application>
  <PresentationFormat>On-screen Show (16:9)</PresentationFormat>
  <Paragraphs>63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Poppins</vt:lpstr>
      <vt:lpstr>Arial</vt:lpstr>
      <vt:lpstr>Lexend Light</vt:lpstr>
      <vt:lpstr>Roboto</vt:lpstr>
      <vt:lpstr>Lexend ExtraLight</vt:lpstr>
      <vt:lpstr>Poppins SemiBold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 digital storyboard with Adobe Express teaching deck</dc:title>
  <dc:creator>Lumination</dc:creator>
  <cp:lastModifiedBy>Broecker, Agnetha (Online Communications Unit)</cp:lastModifiedBy>
  <cp:revision>3</cp:revision>
  <dcterms:modified xsi:type="dcterms:W3CDTF">2024-08-30T07:06:31Z</dcterms:modified>
</cp:coreProperties>
</file>