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Lexend" panose="020B0604020202020204" charset="0"/>
      <p:regular r:id="rId19"/>
      <p:bold r:id="rId20"/>
    </p:embeddedFont>
    <p:embeddedFont>
      <p:font typeface="Lexend Light" panose="020B0604020202020204" charset="0"/>
      <p:regular r:id="rId21"/>
      <p:bold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XvEIWR3X9PYlCNage86p3jhAI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FA237-50D7-D8C2-736B-895D25416E0E}" v="12" dt="2024-07-30T04:53:23.761"/>
    <p1510:client id="{4C20168C-7921-485F-9021-2499AEE663B5}" v="3" dt="2024-07-30T00:17:08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4C20168C-7921-485F-9021-2499AEE663B5}"/>
    <pc:docChg chg="custSel modSld">
      <pc:chgData name="N'Diaye, Abigail (ICT Strategic Operations and Reform)" userId="aa00991d-3807-4e98-92d9-493e0e2f6ab8" providerId="ADAL" clId="{4C20168C-7921-485F-9021-2499AEE663B5}" dt="2024-07-30T00:17:08.757" v="8"/>
      <pc:docMkLst>
        <pc:docMk/>
      </pc:docMkLst>
      <pc:sldChg chg="delSp modSp mod setBg">
        <pc:chgData name="N'Diaye, Abigail (ICT Strategic Operations and Reform)" userId="aa00991d-3807-4e98-92d9-493e0e2f6ab8" providerId="ADAL" clId="{4C20168C-7921-485F-9021-2499AEE663B5}" dt="2024-07-30T00:17:08.757" v="8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4C20168C-7921-485F-9021-2499AEE663B5}" dt="2024-07-30T00:16:35.437" v="5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4C20168C-7921-485F-9021-2499AEE663B5}" dt="2024-07-30T00:12:58.033" v="0" actId="20577"/>
          <ac:spMkLst>
            <pc:docMk/>
            <pc:sldMk cId="0" sldId="256"/>
            <ac:spMk id="57" creationId="{00000000-0000-0000-0000-000000000000}"/>
          </ac:spMkLst>
        </pc:spChg>
        <pc:picChg chg="del mod">
          <ac:chgData name="N'Diaye, Abigail (ICT Strategic Operations and Reform)" userId="aa00991d-3807-4e98-92d9-493e0e2f6ab8" providerId="ADAL" clId="{4C20168C-7921-485F-9021-2499AEE663B5}" dt="2024-07-30T00:16:22.736" v="2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4C20168C-7921-485F-9021-2499AEE663B5}" dt="2024-07-30T00:16:23.715" v="3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4C20168C-7921-485F-9021-2499AEE663B5}" dt="2024-07-30T00:16:24.497" v="4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Unterweger, Denis (ICT Strategy and Operations)" userId="S::denis.unterweger892@schools.sa.edu.au::c6d2b482-c658-488a-95ed-c9a7cf51691e" providerId="AD" clId="Web-{1E6FA237-50D7-D8C2-736B-895D25416E0E}"/>
    <pc:docChg chg="modSld">
      <pc:chgData name="Unterweger, Denis (ICT Strategy and Operations)" userId="S::denis.unterweger892@schools.sa.edu.au::c6d2b482-c658-488a-95ed-c9a7cf51691e" providerId="AD" clId="Web-{1E6FA237-50D7-D8C2-736B-895D25416E0E}" dt="2024-07-30T04:53:23.761" v="11"/>
      <pc:docMkLst>
        <pc:docMk/>
      </pc:docMkLst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37.900" v="0"/>
        <pc:sldMkLst>
          <pc:docMk/>
          <pc:sldMk cId="0" sldId="257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37.900" v="0"/>
          <ac:picMkLst>
            <pc:docMk/>
            <pc:sldMk cId="0" sldId="257"/>
            <ac:picMk id="67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0.525" v="1"/>
        <pc:sldMkLst>
          <pc:docMk/>
          <pc:sldMk cId="0" sldId="258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0.525" v="1"/>
          <ac:picMkLst>
            <pc:docMk/>
            <pc:sldMk cId="0" sldId="258"/>
            <ac:picMk id="75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0.947" v="2"/>
        <pc:sldMkLst>
          <pc:docMk/>
          <pc:sldMk cId="0" sldId="259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0.947" v="2"/>
          <ac:picMkLst>
            <pc:docMk/>
            <pc:sldMk cId="0" sldId="259"/>
            <ac:picMk id="89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1.947" v="3"/>
        <pc:sldMkLst>
          <pc:docMk/>
          <pc:sldMk cId="0" sldId="260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1.947" v="3"/>
          <ac:picMkLst>
            <pc:docMk/>
            <pc:sldMk cId="0" sldId="260"/>
            <ac:picMk id="103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4.947" v="4"/>
        <pc:sldMkLst>
          <pc:docMk/>
          <pc:sldMk cId="0" sldId="261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4.947" v="4"/>
          <ac:picMkLst>
            <pc:docMk/>
            <pc:sldMk cId="0" sldId="261"/>
            <ac:picMk id="118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7.166" v="5"/>
        <pc:sldMkLst>
          <pc:docMk/>
          <pc:sldMk cId="0" sldId="262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7.166" v="5"/>
          <ac:picMkLst>
            <pc:docMk/>
            <pc:sldMk cId="0" sldId="262"/>
            <ac:picMk id="125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48.619" v="6"/>
        <pc:sldMkLst>
          <pc:docMk/>
          <pc:sldMk cId="0" sldId="263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48.619" v="6"/>
          <ac:picMkLst>
            <pc:docMk/>
            <pc:sldMk cId="0" sldId="263"/>
            <ac:picMk id="152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2:50.869" v="7"/>
        <pc:sldMkLst>
          <pc:docMk/>
          <pc:sldMk cId="0" sldId="264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2:50.869" v="7"/>
          <ac:picMkLst>
            <pc:docMk/>
            <pc:sldMk cId="0" sldId="264"/>
            <ac:picMk id="160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3:09.714" v="8"/>
        <pc:sldMkLst>
          <pc:docMk/>
          <pc:sldMk cId="0" sldId="265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3:09.714" v="8"/>
          <ac:picMkLst>
            <pc:docMk/>
            <pc:sldMk cId="0" sldId="265"/>
            <ac:picMk id="168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3:16.230" v="9"/>
        <pc:sldMkLst>
          <pc:docMk/>
          <pc:sldMk cId="0" sldId="266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3:16.230" v="9"/>
          <ac:picMkLst>
            <pc:docMk/>
            <pc:sldMk cId="0" sldId="266"/>
            <ac:picMk id="176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3:20.386" v="10"/>
        <pc:sldMkLst>
          <pc:docMk/>
          <pc:sldMk cId="0" sldId="267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3:20.386" v="10"/>
          <ac:picMkLst>
            <pc:docMk/>
            <pc:sldMk cId="0" sldId="267"/>
            <ac:picMk id="189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1E6FA237-50D7-D8C2-736B-895D25416E0E}" dt="2024-07-30T04:53:23.761" v="11"/>
        <pc:sldMkLst>
          <pc:docMk/>
          <pc:sldMk cId="0" sldId="268"/>
        </pc:sldMkLst>
        <pc:picChg chg="del">
          <ac:chgData name="Unterweger, Denis (ICT Strategy and Operations)" userId="S::denis.unterweger892@schools.sa.edu.au::c6d2b482-c658-488a-95ed-c9a7cf51691e" providerId="AD" clId="Web-{1E6FA237-50D7-D8C2-736B-895D25416E0E}" dt="2024-07-30T04:53:23.761" v="11"/>
          <ac:picMkLst>
            <pc:docMk/>
            <pc:sldMk cId="0" sldId="268"/>
            <ac:picMk id="1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Answers:</a:t>
            </a:r>
            <a:br>
              <a:rPr lang="en"/>
            </a:br>
            <a:r>
              <a:rPr lang="en"/>
              <a:t>360° images can be taken on a normal camera. (Thumbs Down)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mouse is a peripheral device. (Thumbs Up)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360° camera can capture both photos and videos in 360 degrees. (Thumbs Up)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you don’t want to be seen in the 360 photo, you must hide. (Thumbs Up)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You can take 360° photos without using the Theta app. (Thumbs Up)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rtsandculture.google.com/story/CgUB5WiUgJ_VJw" TargetMode="External"/><Relationship Id="rId4" Type="http://schemas.openxmlformats.org/officeDocument/2006/relationships/hyperlink" Target="https://artsandculture.google.com/story/TwWh-DDAYo9iW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cospaces.io/CTL-MYX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bit.ly/GreatWhal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367900" y="1722041"/>
            <a:ext cx="3990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b="0" i="0" u="none" strike="noStrike" cap="none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0" i="0" u="none" strike="noStrike" cap="none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Capturing a 360° view</a:t>
            </a:r>
            <a:endParaRPr sz="4800" b="0" i="0" u="none" strike="noStrike" cap="none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67900" y="40553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Using 360° cameras as a peripheral device.</a:t>
            </a:r>
            <a:endParaRPr sz="3700" b="0" i="0" u="none" strike="noStrike" cap="none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708002" y="1257300"/>
            <a:ext cx="70488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Task Steps</a:t>
            </a:r>
            <a:endParaRPr sz="36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708000" y="1257300"/>
            <a:ext cx="70488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Get into your groups.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Take a 360° camera and a device (if using).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Connect your 360° camera to your device.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Take a tripod.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Take your 360° images.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Download your images and upload to another device for sharing.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523300" y="1327975"/>
            <a:ext cx="76017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360° Photo Ideas</a:t>
            </a:r>
            <a:endParaRPr sz="36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23300" y="1458175"/>
            <a:ext cx="74925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room/classroom using the tripod  (make sure no people are in the shot)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selfie with a friend/s using a selfie stick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 outdoor photo of your choice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photo taken at a low angle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photo taken at a medium height (attach the flexible tripod on something that is not too high and use the timer); and/or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view of the playground.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/>
          <p:nvPr/>
        </p:nvSpPr>
        <p:spPr>
          <a:xfrm>
            <a:off x="4711688" y="1544400"/>
            <a:ext cx="3136800" cy="332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1109138" y="1544400"/>
            <a:ext cx="3136800" cy="332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381000" y="393700"/>
            <a:ext cx="7383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Google Arts and Culture 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393700" y="1028700"/>
            <a:ext cx="8400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360° tours to inspire you.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1177538" y="38376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A Journey Along The Great Barrier Reef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4780088" y="38376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Fantastic Beasts™: The Wonder of Nature exhibition</a:t>
            </a:r>
            <a:endParaRPr sz="1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6413" y="1732250"/>
            <a:ext cx="2042249" cy="204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8963" y="1732250"/>
            <a:ext cx="2042249" cy="204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/>
          <p:nvPr/>
        </p:nvSpPr>
        <p:spPr>
          <a:xfrm>
            <a:off x="708000" y="1470775"/>
            <a:ext cx="7048800" cy="296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Quick Quiz 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Give a thumbs up for ‘true’ and a thumbs down for ‘false’. 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708000" y="1470775"/>
            <a:ext cx="6970500" cy="28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360° images can be taken on a normal camera.</a:t>
            </a:r>
            <a:b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 mouse is a peripheral device.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360° camera can capture both photos and videos in 360 degrees.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If you don’t want to be seen in the 360 photo, you must hide.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8001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You can take 360° photos without using the Theta app.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381000" y="393700"/>
            <a:ext cx="5631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Peripheral Devices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are they?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3425" y="1561900"/>
            <a:ext cx="4618476" cy="309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381000" y="393700"/>
            <a:ext cx="7354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Peripheral Device Focus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The 360° Camera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700" y="1510500"/>
            <a:ext cx="5144607" cy="34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4737038" y="1049150"/>
            <a:ext cx="3292800" cy="389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114163" y="1049150"/>
            <a:ext cx="3292800" cy="389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381000" y="265850"/>
            <a:ext cx="76830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can 360° cameras do?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288" y="1176900"/>
            <a:ext cx="2214548" cy="14759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/>
          <p:nvPr/>
        </p:nvSpPr>
        <p:spPr>
          <a:xfrm>
            <a:off x="1660163" y="2722475"/>
            <a:ext cx="2200800" cy="282300"/>
          </a:xfrm>
          <a:prstGeom prst="roundRect">
            <a:avLst>
              <a:gd name="adj" fmla="val 16667"/>
            </a:avLst>
          </a:prstGeom>
          <a:solidFill>
            <a:srgbClr val="249C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Regular Camera</a:t>
            </a:r>
            <a:endParaRPr sz="14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283038" y="2700475"/>
            <a:ext cx="2200800" cy="282300"/>
          </a:xfrm>
          <a:prstGeom prst="roundRect">
            <a:avLst>
              <a:gd name="adj" fmla="val 16667"/>
            </a:avLst>
          </a:prstGeom>
          <a:solidFill>
            <a:srgbClr val="249C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360 Camera</a:t>
            </a:r>
            <a:endParaRPr sz="14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520513" y="3004775"/>
            <a:ext cx="2480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Takes single rectangular photos.</a:t>
            </a:r>
            <a:b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Only captures what is in front of the lens.</a:t>
            </a:r>
            <a:b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Can only view photos and videos after they are taken.</a:t>
            </a: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5197238" y="3004775"/>
            <a:ext cx="2372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Takes 360 photos.</a:t>
            </a:r>
            <a:b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Captures the entire environment around the camera.</a:t>
            </a: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View of the camera can be seen using an app before photos and videos are taken.</a:t>
            </a:r>
            <a:endParaRPr sz="12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3037" y="1211638"/>
            <a:ext cx="2200801" cy="14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4572002" y="1049150"/>
            <a:ext cx="3845700" cy="389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561352" y="1049150"/>
            <a:ext cx="3845700" cy="389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400500" y="291425"/>
            <a:ext cx="7683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can 360° cameras do?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928" y="1176900"/>
            <a:ext cx="2214548" cy="14759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/>
          <p:nvPr/>
        </p:nvSpPr>
        <p:spPr>
          <a:xfrm>
            <a:off x="1383802" y="2722475"/>
            <a:ext cx="2200800" cy="282300"/>
          </a:xfrm>
          <a:prstGeom prst="roundRect">
            <a:avLst>
              <a:gd name="adj" fmla="val 16667"/>
            </a:avLst>
          </a:prstGeom>
          <a:solidFill>
            <a:srgbClr val="249C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Regular Camera</a:t>
            </a:r>
            <a:endParaRPr sz="14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394452" y="2722475"/>
            <a:ext cx="2200800" cy="282300"/>
          </a:xfrm>
          <a:prstGeom prst="roundRect">
            <a:avLst>
              <a:gd name="adj" fmla="val 16667"/>
            </a:avLst>
          </a:prstGeom>
          <a:solidFill>
            <a:srgbClr val="249C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360 Camera</a:t>
            </a:r>
            <a:endParaRPr sz="14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0026" y="3135175"/>
            <a:ext cx="2528351" cy="16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6214" y="3184475"/>
            <a:ext cx="3177275" cy="15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4451" y="1211638"/>
            <a:ext cx="2200801" cy="14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/>
          <p:nvPr/>
        </p:nvSpPr>
        <p:spPr>
          <a:xfrm>
            <a:off x="4600161" y="1616000"/>
            <a:ext cx="2812800" cy="332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377623" y="1616000"/>
            <a:ext cx="2812800" cy="332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381000" y="393700"/>
            <a:ext cx="7383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360° Tour Examples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393700" y="1028700"/>
            <a:ext cx="8400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with a device to see what 360 tours look like.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377625" y="4367900"/>
            <a:ext cx="28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https://bit.ly/GreatWhales</a:t>
            </a:r>
            <a:r>
              <a:rPr lang="en" sz="14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1575" y="1796450"/>
            <a:ext cx="2244912" cy="22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1543963" y="3922400"/>
            <a:ext cx="248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ThingLink Tour Example: </a:t>
            </a:r>
            <a:endParaRPr sz="14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Great Whales</a:t>
            </a:r>
            <a:endParaRPr sz="14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4600150" y="4367900"/>
            <a:ext cx="281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6"/>
              </a:rPr>
              <a:t>https://edu.cospaces.io/CTL-MYX</a:t>
            </a:r>
            <a:r>
              <a:rPr lang="en" sz="12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766488" y="3922400"/>
            <a:ext cx="248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CoSpaces Tour Example: </a:t>
            </a:r>
            <a:endParaRPr sz="14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Morocco Tour</a:t>
            </a:r>
            <a:endParaRPr sz="14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7">
            <a:alphaModFix/>
          </a:blip>
          <a:srcRect l="7862" t="7709" r="7861" b="8128"/>
          <a:stretch/>
        </p:blipFill>
        <p:spPr>
          <a:xfrm>
            <a:off x="4850238" y="1672725"/>
            <a:ext cx="2312625" cy="23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Setting up the camera</a:t>
            </a:r>
            <a:endParaRPr sz="36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4" name="Google Shape;124;p7" title="How to set up RICOH THETA SC2 and trouble shooting tips of Wireless LAN issu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7197" y="1084000"/>
            <a:ext cx="6649605" cy="375670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Tips and Tricks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to get the best 360° images. 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2" name="Google Shape;132;p8"/>
          <p:cNvGrpSpPr/>
          <p:nvPr/>
        </p:nvGrpSpPr>
        <p:grpSpPr>
          <a:xfrm>
            <a:off x="3469516" y="1510938"/>
            <a:ext cx="2063700" cy="1581600"/>
            <a:chOff x="3465025" y="1539975"/>
            <a:chExt cx="2063700" cy="1581600"/>
          </a:xfrm>
        </p:grpSpPr>
        <p:sp>
          <p:nvSpPr>
            <p:cNvPr id="133" name="Google Shape;133;p8"/>
            <p:cNvSpPr/>
            <p:nvPr/>
          </p:nvSpPr>
          <p:spPr>
            <a:xfrm>
              <a:off x="3486475" y="1539975"/>
              <a:ext cx="2020800" cy="15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A79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465025" y="2560775"/>
              <a:ext cx="206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97982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Hide if you don’t want to be in the picture.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5355" y="1608186"/>
              <a:ext cx="1463040" cy="952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8"/>
          <p:cNvGrpSpPr/>
          <p:nvPr/>
        </p:nvGrpSpPr>
        <p:grpSpPr>
          <a:xfrm>
            <a:off x="6322144" y="1510938"/>
            <a:ext cx="2020800" cy="1581600"/>
            <a:chOff x="6322144" y="1608175"/>
            <a:chExt cx="2020800" cy="1581600"/>
          </a:xfrm>
        </p:grpSpPr>
        <p:sp>
          <p:nvSpPr>
            <p:cNvPr id="137" name="Google Shape;137;p8"/>
            <p:cNvSpPr/>
            <p:nvPr/>
          </p:nvSpPr>
          <p:spPr>
            <a:xfrm>
              <a:off x="6322144" y="1608175"/>
              <a:ext cx="2020800" cy="15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A79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138" name="Google Shape;138;p8"/>
            <p:cNvSpPr txBox="1"/>
            <p:nvPr/>
          </p:nvSpPr>
          <p:spPr>
            <a:xfrm>
              <a:off x="6322144" y="2661025"/>
              <a:ext cx="2020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97982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Keep the camera in the shade to avoid shadows.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1024" y="1778063"/>
              <a:ext cx="1463040" cy="793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8"/>
          <p:cNvGrpSpPr/>
          <p:nvPr/>
        </p:nvGrpSpPr>
        <p:grpSpPr>
          <a:xfrm>
            <a:off x="659788" y="1510938"/>
            <a:ext cx="2020800" cy="1581600"/>
            <a:chOff x="659788" y="1510938"/>
            <a:chExt cx="2020800" cy="1581600"/>
          </a:xfrm>
        </p:grpSpPr>
        <p:sp>
          <p:nvSpPr>
            <p:cNvPr id="141" name="Google Shape;141;p8"/>
            <p:cNvSpPr/>
            <p:nvPr/>
          </p:nvSpPr>
          <p:spPr>
            <a:xfrm>
              <a:off x="659788" y="1510938"/>
              <a:ext cx="2020800" cy="15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A79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142" name="Google Shape;142;p8"/>
            <p:cNvSpPr txBox="1"/>
            <p:nvPr/>
          </p:nvSpPr>
          <p:spPr>
            <a:xfrm>
              <a:off x="659788" y="2638813"/>
              <a:ext cx="202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97982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Take photos at eye level.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3" name="Google Shape;143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8668" y="1650088"/>
              <a:ext cx="1463040" cy="952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8"/>
          <p:cNvGrpSpPr/>
          <p:nvPr/>
        </p:nvGrpSpPr>
        <p:grpSpPr>
          <a:xfrm>
            <a:off x="2033572" y="3357800"/>
            <a:ext cx="2020800" cy="1581600"/>
            <a:chOff x="1777947" y="3487350"/>
            <a:chExt cx="2020800" cy="1581600"/>
          </a:xfrm>
        </p:grpSpPr>
        <p:sp>
          <p:nvSpPr>
            <p:cNvPr id="145" name="Google Shape;145;p8"/>
            <p:cNvSpPr/>
            <p:nvPr/>
          </p:nvSpPr>
          <p:spPr>
            <a:xfrm>
              <a:off x="1777947" y="3487350"/>
              <a:ext cx="2020800" cy="15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A79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146" name="Google Shape;146;p8"/>
            <p:cNvSpPr txBox="1"/>
            <p:nvPr/>
          </p:nvSpPr>
          <p:spPr>
            <a:xfrm>
              <a:off x="1777947" y="4403875"/>
              <a:ext cx="2020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97982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Don’t take photos of people without their permission.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8"/>
            <p:cNvPicPr preferRelativeResize="0"/>
            <p:nvPr/>
          </p:nvPicPr>
          <p:blipFill rotWithShape="1">
            <a:blip r:embed="rId7">
              <a:alphaModFix/>
            </a:blip>
            <a:srcRect r="7122"/>
            <a:stretch/>
          </p:blipFill>
          <p:spPr>
            <a:xfrm>
              <a:off x="2167041" y="3756177"/>
              <a:ext cx="1228112" cy="6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8"/>
          <p:cNvGrpSpPr/>
          <p:nvPr/>
        </p:nvGrpSpPr>
        <p:grpSpPr>
          <a:xfrm>
            <a:off x="4773500" y="3357800"/>
            <a:ext cx="2081700" cy="1581600"/>
            <a:chOff x="4916650" y="3357800"/>
            <a:chExt cx="2081700" cy="1581600"/>
          </a:xfrm>
        </p:grpSpPr>
        <p:sp>
          <p:nvSpPr>
            <p:cNvPr id="149" name="Google Shape;149;p8"/>
            <p:cNvSpPr/>
            <p:nvPr/>
          </p:nvSpPr>
          <p:spPr>
            <a:xfrm>
              <a:off x="4947100" y="3357800"/>
              <a:ext cx="2020800" cy="1581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A79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4916650" y="4429375"/>
              <a:ext cx="2081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97982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Avoid moving objects as they look blurry in the final image.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8"/>
            <p:cNvPicPr preferRelativeResize="0"/>
            <p:nvPr/>
          </p:nvPicPr>
          <p:blipFill rotWithShape="1">
            <a:blip r:embed="rId8">
              <a:alphaModFix/>
            </a:blip>
            <a:srcRect t="28371" r="19177"/>
            <a:stretch/>
          </p:blipFill>
          <p:spPr>
            <a:xfrm>
              <a:off x="5146319" y="3487350"/>
              <a:ext cx="1622362" cy="952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Safe Handling Tips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523300" y="1327975"/>
            <a:ext cx="76017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602275" y="1335475"/>
            <a:ext cx="7485300" cy="3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Handle with care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Treat the camera gently to avoid damage.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 aware of surroundings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Pay attention to your surroundings during camera use.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Use tripods safely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Set up and use tripods securely to prevent accidents.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Charge responsibly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Charge the camera safely, avoiding overcharging.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Respect privacy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Obtain permission before featuring others in your content.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Store equipment safely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Store the camera and accessories securely after use.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Supervise and collaborate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Work together responsibly and seek guidance from teachers.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AutoNum type="arabicPeriod"/>
            </a:pPr>
            <a:r>
              <a:rPr lang="en" sz="1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Consider weather conditions</a:t>
            </a: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Avoid using the camera in extreme weather to prevent damage.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E749F6-085D-4D93-A13E-35F27C815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3483C-67E0-4B68-BA56-77765305E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0B2B97-6DC5-4D79-9375-B78B52BD5A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acfb8c9-04c0-42b8-bd12-b499039053bd"/>
    <ds:schemaRef ds:uri="http://schemas.microsoft.com/office/2006/metadata/properties"/>
    <ds:schemaRef ds:uri="http://purl.org/dc/terms/"/>
    <ds:schemaRef ds:uri="http://schemas.openxmlformats.org/package/2006/metadata/core-properties"/>
    <ds:schemaRef ds:uri="0d428a07-af55-49e5-a5bc-84a3e500884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On-screen Show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Lexend Light</vt:lpstr>
      <vt:lpstr>Arial</vt:lpstr>
      <vt:lpstr>Lexend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a 360-degree view teaching deck</dc:title>
  <dc:creator>Lumination</dc:creator>
  <cp:lastModifiedBy>Broecker, Agnetha (Online Communications Unit)</cp:lastModifiedBy>
  <cp:revision>9</cp:revision>
  <dcterms:modified xsi:type="dcterms:W3CDTF">2024-08-30T05:58:31Z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