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3500" type="screen16x9"/>
  <p:notesSz cx="6858000" cy="9144000"/>
  <p:embeddedFontLst>
    <p:embeddedFont>
      <p:font typeface="Lexend" panose="020B0604020202020204" charset="0"/>
      <p:regular r:id="rId17"/>
      <p:bold r:id="rId18"/>
    </p:embeddedFont>
    <p:embeddedFont>
      <p:font typeface="Lexend Light" panose="020B0604020202020204" charset="0"/>
      <p:regular r:id="rId19"/>
      <p:bold r:id="rId20"/>
    </p:embeddedFont>
    <p:embeddedFont>
      <p:font typeface="Poppins" panose="00000500000000000000" pitchFamily="2" charset="0"/>
      <p:regular r:id="rId21"/>
      <p:bold r:id="rId22"/>
      <p:italic r:id="rId23"/>
      <p:boldItalic r:id="rId24"/>
    </p:embeddedFont>
    <p:embeddedFont>
      <p:font typeface="Poppins SemiBold" panose="000007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Aw2Al/5ynLbC96B0oo1fmtHIi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4544A3-90FE-48E5-A140-E4E50FA2C4F2}" v="1" dt="2024-08-26T23:47:44.148"/>
  </p1510:revLst>
</p1510:revInfo>
</file>

<file path=ppt/tableStyles.xml><?xml version="1.0" encoding="utf-8"?>
<a:tblStyleLst xmlns:a="http://schemas.openxmlformats.org/drawingml/2006/main" def="{FD21E866-BC6C-4ABE-9519-AC3C851C36C4}">
  <a:tblStyle styleId="{FD21E866-BC6C-4ABE-9519-AC3C851C36C4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rgbClr val="5B9BD5">
              <a:alpha val="40000"/>
            </a:srgb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>
          <a:top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B9BD5">
              <a:alpha val="40000"/>
            </a:srgb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5B9BD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5B9BD5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5BFA055-6773-40C6-9EB7-2C810882B2E2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D1D5DB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D1D5DB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D1D5DB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D1D5DB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D1D5DB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D1D5DB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343541"/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customschemas.google.com/relationships/presentationmetadata" Target="meta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'Diaye, Abigail (ICT Strategy and Operations)" userId="aa00991d-3807-4e98-92d9-493e0e2f6ab8" providerId="ADAL" clId="{F14544A3-90FE-48E5-A140-E4E50FA2C4F2}"/>
    <pc:docChg chg="undo custSel modSld">
      <pc:chgData name="N'Diaye, Abigail (ICT Strategy and Operations)" userId="aa00991d-3807-4e98-92d9-493e0e2f6ab8" providerId="ADAL" clId="{F14544A3-90FE-48E5-A140-E4E50FA2C4F2}" dt="2024-08-26T23:48:11.522" v="16" actId="478"/>
      <pc:docMkLst>
        <pc:docMk/>
      </pc:docMkLst>
      <pc:sldChg chg="addSp delSp modSp mod">
        <pc:chgData name="N'Diaye, Abigail (ICT Strategy and Operations)" userId="aa00991d-3807-4e98-92d9-493e0e2f6ab8" providerId="ADAL" clId="{F14544A3-90FE-48E5-A140-E4E50FA2C4F2}" dt="2024-08-26T23:47:44.148" v="6"/>
        <pc:sldMkLst>
          <pc:docMk/>
          <pc:sldMk cId="0" sldId="256"/>
        </pc:sldMkLst>
        <pc:picChg chg="add mod">
          <ac:chgData name="N'Diaye, Abigail (ICT Strategy and Operations)" userId="aa00991d-3807-4e98-92d9-493e0e2f6ab8" providerId="ADAL" clId="{F14544A3-90FE-48E5-A140-E4E50FA2C4F2}" dt="2024-08-26T23:47:44.148" v="6"/>
          <ac:picMkLst>
            <pc:docMk/>
            <pc:sldMk cId="0" sldId="256"/>
            <ac:picMk id="2" creationId="{00000000-0000-0000-0000-000000000000}"/>
          </ac:picMkLst>
        </pc:picChg>
        <pc:picChg chg="add del">
          <ac:chgData name="N'Diaye, Abigail (ICT Strategy and Operations)" userId="aa00991d-3807-4e98-92d9-493e0e2f6ab8" providerId="ADAL" clId="{F14544A3-90FE-48E5-A140-E4E50FA2C4F2}" dt="2024-08-26T23:47:40.013" v="5" actId="478"/>
          <ac:picMkLst>
            <pc:docMk/>
            <pc:sldMk cId="0" sldId="256"/>
            <ac:picMk id="56" creationId="{00000000-0000-0000-0000-000000000000}"/>
          </ac:picMkLst>
        </pc:picChg>
        <pc:picChg chg="add del">
          <ac:chgData name="N'Diaye, Abigail (ICT Strategy and Operations)" userId="aa00991d-3807-4e98-92d9-493e0e2f6ab8" providerId="ADAL" clId="{F14544A3-90FE-48E5-A140-E4E50FA2C4F2}" dt="2024-08-26T23:47:38.047" v="4" actId="21"/>
          <ac:picMkLst>
            <pc:docMk/>
            <pc:sldMk cId="0" sldId="256"/>
            <ac:picMk id="58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14544A3-90FE-48E5-A140-E4E50FA2C4F2}" dt="2024-08-26T23:47:50.950" v="7" actId="478"/>
        <pc:sldMkLst>
          <pc:docMk/>
          <pc:sldMk cId="0" sldId="257"/>
        </pc:sldMkLst>
        <pc:picChg chg="del">
          <ac:chgData name="N'Diaye, Abigail (ICT Strategy and Operations)" userId="aa00991d-3807-4e98-92d9-493e0e2f6ab8" providerId="ADAL" clId="{F14544A3-90FE-48E5-A140-E4E50FA2C4F2}" dt="2024-08-26T23:47:50.950" v="7" actId="478"/>
          <ac:picMkLst>
            <pc:docMk/>
            <pc:sldMk cId="0" sldId="257"/>
            <ac:picMk id="70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14544A3-90FE-48E5-A140-E4E50FA2C4F2}" dt="2024-08-26T23:47:52.694" v="8" actId="478"/>
        <pc:sldMkLst>
          <pc:docMk/>
          <pc:sldMk cId="0" sldId="258"/>
        </pc:sldMkLst>
        <pc:picChg chg="del">
          <ac:chgData name="N'Diaye, Abigail (ICT Strategy and Operations)" userId="aa00991d-3807-4e98-92d9-493e0e2f6ab8" providerId="ADAL" clId="{F14544A3-90FE-48E5-A140-E4E50FA2C4F2}" dt="2024-08-26T23:47:52.694" v="8" actId="478"/>
          <ac:picMkLst>
            <pc:docMk/>
            <pc:sldMk cId="0" sldId="258"/>
            <ac:picMk id="81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14544A3-90FE-48E5-A140-E4E50FA2C4F2}" dt="2024-08-26T23:47:54.476" v="9" actId="478"/>
        <pc:sldMkLst>
          <pc:docMk/>
          <pc:sldMk cId="0" sldId="259"/>
        </pc:sldMkLst>
        <pc:picChg chg="del">
          <ac:chgData name="N'Diaye, Abigail (ICT Strategy and Operations)" userId="aa00991d-3807-4e98-92d9-493e0e2f6ab8" providerId="ADAL" clId="{F14544A3-90FE-48E5-A140-E4E50FA2C4F2}" dt="2024-08-26T23:47:54.476" v="9" actId="478"/>
          <ac:picMkLst>
            <pc:docMk/>
            <pc:sldMk cId="0" sldId="259"/>
            <ac:picMk id="92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14544A3-90FE-48E5-A140-E4E50FA2C4F2}" dt="2024-08-26T23:47:56.484" v="10" actId="478"/>
        <pc:sldMkLst>
          <pc:docMk/>
          <pc:sldMk cId="0" sldId="260"/>
        </pc:sldMkLst>
        <pc:picChg chg="del">
          <ac:chgData name="N'Diaye, Abigail (ICT Strategy and Operations)" userId="aa00991d-3807-4e98-92d9-493e0e2f6ab8" providerId="ADAL" clId="{F14544A3-90FE-48E5-A140-E4E50FA2C4F2}" dt="2024-08-26T23:47:56.484" v="10" actId="478"/>
          <ac:picMkLst>
            <pc:docMk/>
            <pc:sldMk cId="0" sldId="260"/>
            <ac:picMk id="101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14544A3-90FE-48E5-A140-E4E50FA2C4F2}" dt="2024-08-26T23:47:59.196" v="11" actId="478"/>
        <pc:sldMkLst>
          <pc:docMk/>
          <pc:sldMk cId="0" sldId="261"/>
        </pc:sldMkLst>
        <pc:picChg chg="del">
          <ac:chgData name="N'Diaye, Abigail (ICT Strategy and Operations)" userId="aa00991d-3807-4e98-92d9-493e0e2f6ab8" providerId="ADAL" clId="{F14544A3-90FE-48E5-A140-E4E50FA2C4F2}" dt="2024-08-26T23:47:59.196" v="11" actId="478"/>
          <ac:picMkLst>
            <pc:docMk/>
            <pc:sldMk cId="0" sldId="261"/>
            <ac:picMk id="112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14544A3-90FE-48E5-A140-E4E50FA2C4F2}" dt="2024-08-26T23:48:01.539" v="12" actId="478"/>
        <pc:sldMkLst>
          <pc:docMk/>
          <pc:sldMk cId="0" sldId="262"/>
        </pc:sldMkLst>
        <pc:picChg chg="del">
          <ac:chgData name="N'Diaye, Abigail (ICT Strategy and Operations)" userId="aa00991d-3807-4e98-92d9-493e0e2f6ab8" providerId="ADAL" clId="{F14544A3-90FE-48E5-A140-E4E50FA2C4F2}" dt="2024-08-26T23:48:01.539" v="12" actId="478"/>
          <ac:picMkLst>
            <pc:docMk/>
            <pc:sldMk cId="0" sldId="262"/>
            <ac:picMk id="121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14544A3-90FE-48E5-A140-E4E50FA2C4F2}" dt="2024-08-26T23:48:04.259" v="13" actId="478"/>
        <pc:sldMkLst>
          <pc:docMk/>
          <pc:sldMk cId="0" sldId="263"/>
        </pc:sldMkLst>
        <pc:picChg chg="del">
          <ac:chgData name="N'Diaye, Abigail (ICT Strategy and Operations)" userId="aa00991d-3807-4e98-92d9-493e0e2f6ab8" providerId="ADAL" clId="{F14544A3-90FE-48E5-A140-E4E50FA2C4F2}" dt="2024-08-26T23:48:04.259" v="13" actId="478"/>
          <ac:picMkLst>
            <pc:docMk/>
            <pc:sldMk cId="0" sldId="263"/>
            <ac:picMk id="130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14544A3-90FE-48E5-A140-E4E50FA2C4F2}" dt="2024-08-26T23:48:06.442" v="14" actId="478"/>
        <pc:sldMkLst>
          <pc:docMk/>
          <pc:sldMk cId="0" sldId="264"/>
        </pc:sldMkLst>
        <pc:picChg chg="del">
          <ac:chgData name="N'Diaye, Abigail (ICT Strategy and Operations)" userId="aa00991d-3807-4e98-92d9-493e0e2f6ab8" providerId="ADAL" clId="{F14544A3-90FE-48E5-A140-E4E50FA2C4F2}" dt="2024-08-26T23:48:06.442" v="14" actId="478"/>
          <ac:picMkLst>
            <pc:docMk/>
            <pc:sldMk cId="0" sldId="264"/>
            <ac:picMk id="139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14544A3-90FE-48E5-A140-E4E50FA2C4F2}" dt="2024-08-26T23:48:09.218" v="15" actId="478"/>
        <pc:sldMkLst>
          <pc:docMk/>
          <pc:sldMk cId="0" sldId="265"/>
        </pc:sldMkLst>
        <pc:picChg chg="del">
          <ac:chgData name="N'Diaye, Abigail (ICT Strategy and Operations)" userId="aa00991d-3807-4e98-92d9-493e0e2f6ab8" providerId="ADAL" clId="{F14544A3-90FE-48E5-A140-E4E50FA2C4F2}" dt="2024-08-26T23:48:09.218" v="15" actId="478"/>
          <ac:picMkLst>
            <pc:docMk/>
            <pc:sldMk cId="0" sldId="265"/>
            <ac:picMk id="146" creationId="{00000000-0000-0000-0000-000000000000}"/>
          </ac:picMkLst>
        </pc:picChg>
      </pc:sldChg>
      <pc:sldChg chg="delSp mod">
        <pc:chgData name="N'Diaye, Abigail (ICT Strategy and Operations)" userId="aa00991d-3807-4e98-92d9-493e0e2f6ab8" providerId="ADAL" clId="{F14544A3-90FE-48E5-A140-E4E50FA2C4F2}" dt="2024-08-26T23:48:11.522" v="16" actId="478"/>
        <pc:sldMkLst>
          <pc:docMk/>
          <pc:sldMk cId="0" sldId="266"/>
        </pc:sldMkLst>
        <pc:picChg chg="del">
          <ac:chgData name="N'Diaye, Abigail (ICT Strategy and Operations)" userId="aa00991d-3807-4e98-92d9-493e0e2f6ab8" providerId="ADAL" clId="{F14544A3-90FE-48E5-A140-E4E50FA2C4F2}" dt="2024-08-26T23:48:11.522" v="16" actId="478"/>
          <ac:picMkLst>
            <pc:docMk/>
            <pc:sldMk cId="0" sldId="266"/>
            <ac:picMk id="15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teachablemachine.withgoogle.com/v1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0" y="0"/>
            <a:ext cx="9160200" cy="5148000"/>
          </a:xfrm>
          <a:prstGeom prst="rect">
            <a:avLst/>
          </a:prstGeom>
          <a:solidFill>
            <a:srgbClr val="0A7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16"/>
            <a:ext cx="9144000" cy="512206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367900" y="1569650"/>
            <a:ext cx="58272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STUDENT DIGITAL NOTEBOOK</a:t>
            </a:r>
            <a:r>
              <a:rPr lang="en" sz="10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en" sz="10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" sz="10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48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Machines Learn</a:t>
            </a:r>
            <a:endParaRPr sz="4800" b="0" i="0" u="none" strike="noStrike" cap="non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367900" y="4207709"/>
            <a:ext cx="3990600" cy="8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Student Name:</a:t>
            </a:r>
            <a:endParaRPr sz="3700" b="0" i="0" u="none" strike="noStrike" cap="non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" name="Google Shape;58;p1"/>
          <p:cNvPicPr preferRelativeResize="0"/>
          <p:nvPr/>
        </p:nvPicPr>
        <p:blipFill rotWithShape="1">
          <a:blip r:embed="rId4">
            <a:alphaModFix amt="36000"/>
          </a:blip>
          <a:srcRect l="10103" t="10264"/>
          <a:stretch/>
        </p:blipFill>
        <p:spPr>
          <a:xfrm>
            <a:off x="-16202" y="10716"/>
            <a:ext cx="9160202" cy="51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/>
          <p:nvPr/>
        </p:nvSpPr>
        <p:spPr>
          <a:xfrm>
            <a:off x="381000" y="393700"/>
            <a:ext cx="78678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Machine Learning Task Rubric Pt 1</a:t>
            </a:r>
            <a:endParaRPr sz="2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aphicFrame>
        <p:nvGraphicFramePr>
          <p:cNvPr id="145" name="Google Shape;145;p10"/>
          <p:cNvGraphicFramePr/>
          <p:nvPr/>
        </p:nvGraphicFramePr>
        <p:xfrm>
          <a:off x="531300" y="1055075"/>
          <a:ext cx="7717575" cy="3599900"/>
        </p:xfrm>
        <a:graphic>
          <a:graphicData uri="http://schemas.openxmlformats.org/drawingml/2006/table">
            <a:tbl>
              <a:tblPr>
                <a:noFill/>
                <a:tableStyleId>{15BFA055-6773-40C6-9EB7-2C810882B2E2}</a:tableStyleId>
              </a:tblPr>
              <a:tblGrid>
                <a:gridCol w="155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5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5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Criteria</a:t>
                      </a:r>
                      <a:endParaRPr sz="700" b="1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b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Excellent (4)</a:t>
                      </a:r>
                      <a:endParaRPr sz="700" b="1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b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Proficient (3)</a:t>
                      </a:r>
                      <a:endParaRPr sz="700" b="1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b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Basic (2)</a:t>
                      </a:r>
                      <a:endParaRPr sz="700" b="1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b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Limited (1)</a:t>
                      </a:r>
                      <a:endParaRPr sz="700" b="1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b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Project </a:t>
                      </a: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u</a:t>
                      </a: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nderstanding</a:t>
                      </a:r>
                      <a:endParaRPr sz="700" b="1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Demonstrates a deep understanding of the machine learning project, including the problem being addressed and its relevance. Clearly defines the project's scope and purpose.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Shows a good understanding of the machine learning project, including the problem being addressed. Defines the project's scope and purpose adequately.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Shows some understanding of the machine learning project, but the problem being addressed and its relevance may not be clearly defined. The scope and purpose are somewhat vague.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Demonstrates a limited understanding of the machine learning project, and the problem being addressed is unclear. The scope and purpose are poorly defined.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Data </a:t>
                      </a: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a</a:t>
                      </a: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cquisition</a:t>
                      </a:r>
                      <a:endParaRPr sz="700" b="1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Effectively acquires and uses a diverse range of data from multiple sources, demonstrating a high level of creativity and resourcefulness. Data is relevant and well-prepared.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Acquires and uses data from multiple sources, demonstrating creativity and resourcefulness. Data is mostly relevant and adequately prepared.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Acquires data from limited sources, with some creativity. Data relevance and preparation may be inconsistent.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Acquires limited data from few sources, with minimal creativity. Data relevance and preparation are lacking.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Data </a:t>
                      </a: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s</a:t>
                      </a: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torage and </a:t>
                      </a: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v</a:t>
                      </a: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alidation</a:t>
                      </a:r>
                      <a:endParaRPr sz="700" b="1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Skillfully uses stores, records, and validate data. Demonstrates a high level of proficiency in organising and validating data using a spreadsheet.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Effectively stores, records, and validate data. Demonstrates proficiency in organising and validating data.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Stores, records, and validates data, but with some inconsistencies. Organisation and validation may need improvement.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Attempts to store, record, and validate data, but with significant errors. Organisation and validation are lacking.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5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Teachable </a:t>
                      </a: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m</a:t>
                      </a: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achine </a:t>
                      </a: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i</a:t>
                      </a: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mplementation</a:t>
                      </a:r>
                      <a:endParaRPr sz="700" b="1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Successfully utilises Google's Teachable Machine tool to train a machine learning model. Demonstrates a clear understanding of the tool's features and functionality.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Effectively uses Google's Teachable Machine tool to train a machine learning model. Shows competence in understanding the tool's features and functionality.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Attempts to use Google's Teachable Machine tool, but with some difficulties. Understanding of features and functionality may be limited.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Struggles to use Google's Teachable Machine tool, resulting in a poorly trained machine learning model. Limited understanding of features and functionality.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Google Shape;151;p11"/>
          <p:cNvGraphicFramePr/>
          <p:nvPr/>
        </p:nvGraphicFramePr>
        <p:xfrm>
          <a:off x="517188" y="1132625"/>
          <a:ext cx="7595425" cy="3467050"/>
        </p:xfrm>
        <a:graphic>
          <a:graphicData uri="http://schemas.openxmlformats.org/drawingml/2006/table">
            <a:tbl>
              <a:tblPr>
                <a:noFill/>
                <a:tableStyleId>{15BFA055-6773-40C6-9EB7-2C810882B2E2}</a:tableStyleId>
              </a:tblPr>
              <a:tblGrid>
                <a:gridCol w="153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1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Criteria</a:t>
                      </a:r>
                      <a:endParaRPr sz="700" b="1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b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Excellent (4)</a:t>
                      </a:r>
                      <a:endParaRPr sz="700" b="1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b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Proficient (3)</a:t>
                      </a:r>
                      <a:endParaRPr sz="700" b="1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b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Basic (2)</a:t>
                      </a:r>
                      <a:endParaRPr sz="700" b="1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b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Limited (1)</a:t>
                      </a:r>
                      <a:endParaRPr sz="700" b="1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b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Project </a:t>
                      </a: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p</a:t>
                      </a: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resentation</a:t>
                      </a:r>
                      <a:endParaRPr sz="700" b="1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Delivers a well-organised and engaging presentation that effectively communicates the project's objectives, process, and outcomes. Utilises multimedia elements effectively.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Presents the project in a organised manner, effectively communicating the objectives, process, and outcomes. Uses some multimedia elements.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Presents the project with some organisation, but communication of objectives, process, and outcomes may be unclear. Limited use of multimedia elements.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Presents the project in a disorganised manner, with unclear communication of objectives, process, and outcomes. Minimal use of multimedia elements.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Creativity and </a:t>
                      </a: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i</a:t>
                      </a: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nnovation</a:t>
                      </a:r>
                      <a:endParaRPr sz="700" b="1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Demonstrates exceptional creativity and innovation in approaching the machine learning project. Introduces unique elements or approaches that enhance the project.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Displays creativity and innovation in approaching the machine learning project. Introduces some unique elements or approaches.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Shows some creativity and innovation in the machine learning project, but with limited unique elements or approaches.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Lacks creativity and innovation in approaching the machine learning project.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Collaboration and </a:t>
                      </a: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c</a:t>
                      </a: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ommunication </a:t>
                      </a: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s</a:t>
                      </a: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kills</a:t>
                      </a:r>
                      <a:endParaRPr sz="700" b="1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Collaborates effectively with team members, actively participates in discussions, and communicates ideas clearly.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Collaborates well with team members and communicates ideas effectively.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Participates in collaboration with team members, but communication may lack clarity at times.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Struggles to collaborate with team members and communicate ideas effectively.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Documentation and </a:t>
                      </a:r>
                      <a:r>
                        <a:rPr lang="en" sz="7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r</a:t>
                      </a:r>
                      <a:r>
                        <a:rPr lang="en" sz="700" b="1" u="none" strike="noStrike" cap="none">
                          <a:latin typeface="Lexend"/>
                          <a:ea typeface="Lexend"/>
                          <a:cs typeface="Lexend"/>
                          <a:sym typeface="Lexend"/>
                        </a:rPr>
                        <a:t>eflection</a:t>
                      </a:r>
                      <a:endParaRPr sz="700" b="1" u="none" strike="noStrike" cap="none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Provides thorough documentation of the project, including data sources, code, and a reflective analysis of the process. Reflection demonstrates a deep understanding of the project's challenges and successes.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Provides adequate documentation of the project, including data sources and code. Reflection demonstrates a good understanding of the project's challenges and successes.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Provides basic documentation of the project, but some elements may be incomplete. Reflection shows a limited understanding of the project's challenges and successes.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" sz="7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Provides minimal documentation of the project, with significant gaps in data sources and code. Reflection lacks depth and understanding of the project.</a:t>
                      </a:r>
                      <a:endParaRPr sz="7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63500" marR="63500" marT="63500" marB="63500" anchor="ctr">
                    <a:lnL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2" name="Google Shape;152;p11"/>
          <p:cNvSpPr txBox="1"/>
          <p:nvPr/>
        </p:nvSpPr>
        <p:spPr>
          <a:xfrm>
            <a:off x="381000" y="393700"/>
            <a:ext cx="78678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Machine Learning Task Rubric Pt 2</a:t>
            </a:r>
            <a:endParaRPr sz="2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523300" y="1491900"/>
            <a:ext cx="3594900" cy="322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523425" y="1512875"/>
            <a:ext cx="3594900" cy="5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How do Machine Learning tools work? </a:t>
            </a:r>
            <a:endParaRPr sz="1000" b="0" i="0" u="none" strike="noStrike" cap="none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4401850" y="1491900"/>
            <a:ext cx="3594900" cy="322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4401850" y="1512875"/>
            <a:ext cx="35949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What do you understand about the input and output process?</a:t>
            </a:r>
            <a:endParaRPr sz="1000" b="0" i="0" u="none" strike="noStrike" cap="none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381000" y="393700"/>
            <a:ext cx="48147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Machine Learning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381000" y="979575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What you know now.</a:t>
            </a: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/>
          <p:nvPr/>
        </p:nvSpPr>
        <p:spPr>
          <a:xfrm>
            <a:off x="523300" y="1491900"/>
            <a:ext cx="3594900" cy="322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523425" y="1512875"/>
            <a:ext cx="3594900" cy="5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What do you understand about the ‘Classes’?</a:t>
            </a:r>
            <a:endParaRPr sz="1000" b="0" i="0" u="none" strike="noStrike" cap="none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4401850" y="1491900"/>
            <a:ext cx="3594900" cy="322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8" name="Google Shape;78;p3"/>
          <p:cNvSpPr txBox="1"/>
          <p:nvPr/>
        </p:nvSpPr>
        <p:spPr>
          <a:xfrm>
            <a:off x="4401850" y="1512875"/>
            <a:ext cx="35949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rPr>
              <a:t>Can you think of other ideas on how to use this Machine Learning tool?</a:t>
            </a:r>
            <a:endParaRPr sz="1000" b="0" i="0" u="none" strike="noStrike" cap="none">
              <a:solidFill>
                <a:schemeClr val="dk2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381000" y="393700"/>
            <a:ext cx="48147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Machine Learning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0" name="Google Shape;80;p3"/>
          <p:cNvSpPr txBox="1"/>
          <p:nvPr/>
        </p:nvSpPr>
        <p:spPr>
          <a:xfrm>
            <a:off x="381000" y="979575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What you know now.</a:t>
            </a: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/>
          <p:nvPr/>
        </p:nvSpPr>
        <p:spPr>
          <a:xfrm>
            <a:off x="523300" y="1228425"/>
            <a:ext cx="8043900" cy="348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381000" y="393700"/>
            <a:ext cx="79614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to teach a machine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581050" y="1268250"/>
            <a:ext cx="7928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Go to</a:t>
            </a:r>
            <a:r>
              <a:rPr lang="en" sz="2000" b="1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000" b="0" i="0" u="sng" strike="noStrike" cap="none">
                <a:solidFill>
                  <a:srgbClr val="0097A7"/>
                </a:solidFill>
                <a:latin typeface="Lexend Light"/>
                <a:ea typeface="Lexend Light"/>
                <a:cs typeface="Lexend Light"/>
                <a:sym typeface="Lexend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teachablemachine.withgoogle.com</a:t>
            </a:r>
            <a:r>
              <a:rPr lang="en" sz="2000" b="0" i="0" u="none" strike="noStrike" cap="none">
                <a:solidFill>
                  <a:srgbClr val="000000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and click on </a:t>
            </a:r>
            <a:r>
              <a:rPr lang="en" sz="1800" b="1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‘Get Started’.</a:t>
            </a:r>
            <a:endParaRPr sz="1800" b="1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9" name="Google Shape;8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72551" y="1998100"/>
            <a:ext cx="4998900" cy="21669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0" name="Google Shape;90;p4"/>
          <p:cNvSpPr txBox="1"/>
          <p:nvPr/>
        </p:nvSpPr>
        <p:spPr>
          <a:xfrm>
            <a:off x="581050" y="4165075"/>
            <a:ext cx="7928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Scroll down to see tutorials and sample projects.</a:t>
            </a:r>
            <a:endParaRPr sz="1800" b="1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1791125" y="3376175"/>
            <a:ext cx="1799100" cy="459600"/>
          </a:xfrm>
          <a:prstGeom prst="ellipse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0838" y="1978327"/>
            <a:ext cx="3349726" cy="1744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98" name="Google Shape;98;p5"/>
          <p:cNvSpPr txBox="1"/>
          <p:nvPr/>
        </p:nvSpPr>
        <p:spPr>
          <a:xfrm>
            <a:off x="381000" y="1117475"/>
            <a:ext cx="4707000" cy="3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exend"/>
              <a:buAutoNum type="arabicPeriod"/>
            </a:pPr>
            <a:r>
              <a:rPr lang="en"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Decide what you want your machine to do. See sample project ideas on the next page.</a:t>
            </a:r>
            <a:endParaRPr sz="6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exend"/>
              <a:buAutoNum type="arabicPeriod"/>
            </a:pPr>
            <a:r>
              <a:rPr lang="en"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Start a new project. </a:t>
            </a:r>
            <a:endParaRPr sz="14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AutoNum type="arabicPeriod"/>
            </a:pPr>
            <a:r>
              <a:rPr lang="en"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Choose an Image, Audio, or Pose Project.</a:t>
            </a:r>
            <a:endParaRPr sz="14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AutoNum type="arabicPeriod"/>
            </a:pPr>
            <a:r>
              <a:rPr lang="en"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Train the machine using your webcam or pre-downloaded images.</a:t>
            </a:r>
            <a:endParaRPr sz="14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AutoNum type="arabicPeriod"/>
            </a:pPr>
            <a:r>
              <a:rPr lang="en"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Test your machine. Record responses on page 7. Identify class, label, and number of samples. Add other notes.</a:t>
            </a:r>
            <a:endParaRPr sz="14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AutoNum type="arabicPeriod"/>
            </a:pPr>
            <a:r>
              <a:rPr lang="en"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Add sample images and screenshots on page 8.</a:t>
            </a:r>
            <a:endParaRPr sz="14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AutoNum type="arabicPeriod"/>
            </a:pPr>
            <a:r>
              <a:rPr lang="en"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Write your reflections on page 9.</a:t>
            </a:r>
            <a:endParaRPr sz="14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AutoNum type="arabicPeriod"/>
            </a:pPr>
            <a:r>
              <a:rPr lang="en"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If there’s time, test other students’ projects and share feedback.</a:t>
            </a:r>
            <a:endParaRPr sz="14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99" name="Google Shape;99;p5"/>
          <p:cNvSpPr txBox="1"/>
          <p:nvPr/>
        </p:nvSpPr>
        <p:spPr>
          <a:xfrm>
            <a:off x="381000" y="393700"/>
            <a:ext cx="81465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Teachable Machine Instructions</a:t>
            </a:r>
            <a:endParaRPr sz="30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5350800" y="1972200"/>
            <a:ext cx="3349800" cy="1757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/>
          <p:nvPr/>
        </p:nvSpPr>
        <p:spPr>
          <a:xfrm>
            <a:off x="523300" y="1489950"/>
            <a:ext cx="8043900" cy="322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7" name="Google Shape;107;p6"/>
          <p:cNvSpPr txBox="1"/>
          <p:nvPr/>
        </p:nvSpPr>
        <p:spPr>
          <a:xfrm>
            <a:off x="381000" y="393700"/>
            <a:ext cx="77754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Mini Project Ideas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8" name="Google Shape;108;p6"/>
          <p:cNvSpPr txBox="1"/>
          <p:nvPr/>
        </p:nvSpPr>
        <p:spPr>
          <a:xfrm>
            <a:off x="393700" y="1028700"/>
            <a:ext cx="7886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What will you design today?</a:t>
            </a: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3485388" y="2331775"/>
            <a:ext cx="2057400" cy="1143000"/>
          </a:xfrm>
          <a:prstGeom prst="roundRect">
            <a:avLst>
              <a:gd name="adj" fmla="val 7632"/>
            </a:avLst>
          </a:prstGeom>
          <a:solidFill>
            <a:srgbClr val="155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Sound Level Identifier </a:t>
            </a:r>
            <a:endParaRPr sz="1400" b="1" i="0" u="none" strike="noStrike" cap="none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Get the machine to identify sound levels (e.g., loud, regular, soft). </a:t>
            </a:r>
            <a:endParaRPr sz="1000" b="0" i="0" u="none" strike="noStrike" cap="none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10" name="Google Shape;110;p6"/>
          <p:cNvSpPr/>
          <p:nvPr/>
        </p:nvSpPr>
        <p:spPr>
          <a:xfrm>
            <a:off x="6223000" y="2331775"/>
            <a:ext cx="2057400" cy="1143000"/>
          </a:xfrm>
          <a:prstGeom prst="roundRect">
            <a:avLst>
              <a:gd name="adj" fmla="val 9437"/>
            </a:avLst>
          </a:prstGeom>
          <a:solidFill>
            <a:srgbClr val="155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Posture Identifier </a:t>
            </a:r>
            <a:endParaRPr sz="1400" b="1" i="0" u="none" strike="noStrike" cap="non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rPr>
              <a:t>Get the machine to identify the correct posture for a particular pose or stance.</a:t>
            </a:r>
            <a:endParaRPr sz="1000" b="0" i="0" u="none" strike="noStrike" cap="none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Google Shape;111;p6"/>
          <p:cNvSpPr/>
          <p:nvPr/>
        </p:nvSpPr>
        <p:spPr>
          <a:xfrm>
            <a:off x="790100" y="2331775"/>
            <a:ext cx="2057400" cy="1143000"/>
          </a:xfrm>
          <a:prstGeom prst="roundRect">
            <a:avLst>
              <a:gd name="adj" fmla="val 7731"/>
            </a:avLst>
          </a:prstGeom>
          <a:solidFill>
            <a:srgbClr val="155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Feelings Identifier </a:t>
            </a:r>
            <a:endParaRPr sz="1400" b="1" i="0" u="none" strike="noStrike" cap="none">
              <a:solidFill>
                <a:srgbClr val="FFFFFF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Get the machine to identify basic feelings based on images/webcam input (e.g., sad, happy, angry).</a:t>
            </a:r>
            <a:endParaRPr sz="1000" b="0" i="0" u="none" strike="noStrike" cap="none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/>
          <p:nvPr/>
        </p:nvSpPr>
        <p:spPr>
          <a:xfrm>
            <a:off x="381000" y="393700"/>
            <a:ext cx="79545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Machine Learning Task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8" name="Google Shape;118;p7"/>
          <p:cNvSpPr txBox="1"/>
          <p:nvPr/>
        </p:nvSpPr>
        <p:spPr>
          <a:xfrm>
            <a:off x="393700" y="1028700"/>
            <a:ext cx="37782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Topic:</a:t>
            </a: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19" name="Google Shape;119;p7"/>
          <p:cNvGraphicFramePr/>
          <p:nvPr/>
        </p:nvGraphicFramePr>
        <p:xfrm>
          <a:off x="502331" y="1565614"/>
          <a:ext cx="7648550" cy="2868125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B0CAE9"/>
                    </a:gs>
                    <a:gs pos="50000">
                      <a:srgbClr val="A1C1E4"/>
                    </a:gs>
                    <a:gs pos="100000">
                      <a:srgbClr val="90B8E4"/>
                    </a:gs>
                  </a:gsLst>
                  <a:lin ang="5400012" scaled="0"/>
                </a:gradFill>
                <a:tableStyleId>{FD21E866-BC6C-4ABE-9519-AC3C851C36C4}</a:tableStyleId>
              </a:tblPr>
              <a:tblGrid>
                <a:gridCol w="72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5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5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59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59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59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59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244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Class</a:t>
                      </a:r>
                      <a:endParaRPr sz="800" b="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5B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Label</a:t>
                      </a:r>
                      <a:endParaRPr sz="800" b="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5B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Number of Samples</a:t>
                      </a:r>
                      <a:endParaRPr sz="800" b="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5B54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Trials</a:t>
                      </a:r>
                      <a:endParaRPr sz="800" b="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5B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NOTES</a:t>
                      </a:r>
                      <a:endParaRPr sz="800" b="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5B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1</a:t>
                      </a: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2</a:t>
                      </a: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3</a:t>
                      </a: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4</a:t>
                      </a: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5</a:t>
                      </a: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6</a:t>
                      </a: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7</a:t>
                      </a: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8</a:t>
                      </a: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9</a:t>
                      </a: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10</a:t>
                      </a: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1</a:t>
                      </a: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Lexend Light"/>
                          <a:ea typeface="Lexend Light"/>
                          <a:cs typeface="Lexend Light"/>
                          <a:sym typeface="Lexend Light"/>
                        </a:rPr>
                        <a:t>2</a:t>
                      </a: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Lexend Light"/>
                        <a:ea typeface="Lexend Light"/>
                        <a:cs typeface="Lexend Light"/>
                        <a:sym typeface="Lexend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0" name="Google Shape;120;p7"/>
          <p:cNvSpPr txBox="1"/>
          <p:nvPr/>
        </p:nvSpPr>
        <p:spPr>
          <a:xfrm>
            <a:off x="4372675" y="1066000"/>
            <a:ext cx="37782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Model Type:</a:t>
            </a: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/>
          <p:nvPr/>
        </p:nvSpPr>
        <p:spPr>
          <a:xfrm>
            <a:off x="523300" y="1537150"/>
            <a:ext cx="7601700" cy="3180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27" name="Google Shape;127;p8"/>
          <p:cNvSpPr txBox="1"/>
          <p:nvPr/>
        </p:nvSpPr>
        <p:spPr>
          <a:xfrm>
            <a:off x="381000" y="393700"/>
            <a:ext cx="48147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Your Samples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8" name="Google Shape;128;p8"/>
          <p:cNvSpPr txBox="1"/>
          <p:nvPr/>
        </p:nvSpPr>
        <p:spPr>
          <a:xfrm>
            <a:off x="393700" y="1028700"/>
            <a:ext cx="419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Add some of your samples here.</a:t>
            </a: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" name="Google Shape;129;p8"/>
          <p:cNvSpPr txBox="1"/>
          <p:nvPr/>
        </p:nvSpPr>
        <p:spPr>
          <a:xfrm>
            <a:off x="523300" y="1537150"/>
            <a:ext cx="240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Add images, text, etc.</a:t>
            </a:r>
            <a:endParaRPr sz="900" b="0" i="0" u="none" strike="noStrike" cap="non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/>
          <p:nvPr/>
        </p:nvSpPr>
        <p:spPr>
          <a:xfrm>
            <a:off x="523300" y="1537150"/>
            <a:ext cx="7601700" cy="3180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A79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36" name="Google Shape;136;p9"/>
          <p:cNvSpPr txBox="1"/>
          <p:nvPr/>
        </p:nvSpPr>
        <p:spPr>
          <a:xfrm>
            <a:off x="381000" y="393700"/>
            <a:ext cx="48147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" sz="3800" b="0" i="0" u="none" strike="noStrike" cap="none">
                <a:solidFill>
                  <a:srgbClr val="0A798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Reflection</a:t>
            </a:r>
            <a:endParaRPr sz="3800" b="0" i="0" u="none" strike="noStrike" cap="none">
              <a:solidFill>
                <a:srgbClr val="0A798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7" name="Google Shape;137;p9"/>
          <p:cNvSpPr txBox="1"/>
          <p:nvPr/>
        </p:nvSpPr>
        <p:spPr>
          <a:xfrm>
            <a:off x="393700" y="1028700"/>
            <a:ext cx="7766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A7982"/>
                </a:solidFill>
                <a:latin typeface="Poppins"/>
                <a:ea typeface="Poppins"/>
                <a:cs typeface="Poppins"/>
                <a:sym typeface="Poppins"/>
              </a:rPr>
              <a:t>Write about your machine learning project here.</a:t>
            </a:r>
            <a:endParaRPr sz="1600" b="0" i="0" u="none" strike="noStrike" cap="none">
              <a:solidFill>
                <a:srgbClr val="0A798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" name="Google Shape;138;p9"/>
          <p:cNvSpPr txBox="1"/>
          <p:nvPr/>
        </p:nvSpPr>
        <p:spPr>
          <a:xfrm>
            <a:off x="523300" y="1537150"/>
            <a:ext cx="7601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Some guiding questions:</a:t>
            </a:r>
            <a:endParaRPr sz="11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exend Light"/>
              <a:buChar char="●"/>
            </a:pPr>
            <a:r>
              <a:rPr lang="en" sz="11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What did you design? </a:t>
            </a:r>
            <a:endParaRPr sz="11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exend Light"/>
              <a:buChar char="●"/>
            </a:pPr>
            <a:r>
              <a:rPr lang="en" sz="11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Why did you choose to design this for your machine learning project?</a:t>
            </a:r>
            <a:endParaRPr sz="11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exend Light"/>
              <a:buChar char="●"/>
            </a:pPr>
            <a:r>
              <a:rPr lang="en" sz="11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What real world problem does this design solve? </a:t>
            </a:r>
            <a:endParaRPr sz="11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exend Light"/>
              <a:buChar char="●"/>
            </a:pPr>
            <a:r>
              <a:rPr lang="en" sz="11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What worked and what didn’t work in your design?</a:t>
            </a:r>
            <a:endParaRPr sz="11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exend Light"/>
              <a:buChar char="●"/>
            </a:pPr>
            <a:r>
              <a:rPr lang="en" sz="11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What would you change or do differently with this design? Why?</a:t>
            </a:r>
            <a:endParaRPr sz="1100" b="0" i="0" u="none" strike="noStrike" cap="none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428a07-af55-49e5-a5bc-84a3e5008842" xsi:nil="true"/>
    <lcf76f155ced4ddcb4097134ff3c332f xmlns="6acfb8c9-04c0-42b8-bd12-b499039053b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8D7D82A05AF46A3813CC4746020EE" ma:contentTypeVersion="15" ma:contentTypeDescription="Create a new document." ma:contentTypeScope="" ma:versionID="eb0701ad750b93e2bac018fcca5ac311">
  <xsd:schema xmlns:xsd="http://www.w3.org/2001/XMLSchema" xmlns:xs="http://www.w3.org/2001/XMLSchema" xmlns:p="http://schemas.microsoft.com/office/2006/metadata/properties" xmlns:ns2="6acfb8c9-04c0-42b8-bd12-b499039053bd" xmlns:ns3="0d428a07-af55-49e5-a5bc-84a3e5008842" targetNamespace="http://schemas.microsoft.com/office/2006/metadata/properties" ma:root="true" ma:fieldsID="3cb7070e0d67a0aa7cdd89300f911528" ns2:_="" ns3:_="">
    <xsd:import namespace="6acfb8c9-04c0-42b8-bd12-b499039053bd"/>
    <xsd:import namespace="0d428a07-af55-49e5-a5bc-84a3e5008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fb8c9-04c0-42b8-bd12-b499039053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2ee2c2a-7de1-485c-a059-145b4e502d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28a07-af55-49e5-a5bc-84a3e500884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8d38f35-fa6f-42b1-a448-f5eb7172ef83}" ma:internalName="TaxCatchAll" ma:showField="CatchAllData" ma:web="0d428a07-af55-49e5-a5bc-84a3e5008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74CF24-8BF6-4D7D-8F7F-C6DFE51263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D891AB-0340-469E-81D8-CB873634B69E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0d428a07-af55-49e5-a5bc-84a3e5008842"/>
    <ds:schemaRef ds:uri="6acfb8c9-04c0-42b8-bd12-b499039053b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D44117E-73A2-40E7-938A-9E4330B64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cfb8c9-04c0-42b8-bd12-b499039053bd"/>
    <ds:schemaRef ds:uri="0d428a07-af55-49e5-a5bc-84a3e50088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1139</Words>
  <Application>Microsoft Office PowerPoint</Application>
  <PresentationFormat>On-screen Show (16:9)</PresentationFormat>
  <Paragraphs>116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Poppins</vt:lpstr>
      <vt:lpstr>Arial</vt:lpstr>
      <vt:lpstr>Lexend Light</vt:lpstr>
      <vt:lpstr>Lexend</vt:lpstr>
      <vt:lpstr>Poppins SemiBold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machines learn student digital notebook</dc:title>
  <dc:creator>Lumination</dc:creator>
  <cp:lastModifiedBy>Broecker, Agnetha (Online Communications Unit)</cp:lastModifiedBy>
  <cp:revision>2</cp:revision>
  <dcterms:modified xsi:type="dcterms:W3CDTF">2024-08-30T05:55:33Z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0x0101000278D7D82A05AF46A3813CC4746020EE</vt:lpwstr>
  </property>
  <property fmtid="{D5CDD505-2E9C-101B-9397-08002B2CF9AE}" pid="3" name="MediaServiceImageTags">
    <vt:lpwstr/>
  </property>
</Properties>
</file>