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9144000" cy="5143500" type="screen16x9"/>
  <p:notesSz cx="6858000" cy="9144000"/>
  <p:embeddedFontLst>
    <p:embeddedFont>
      <p:font typeface="Lexend" panose="020B0604020202020204" charset="0"/>
      <p:regular r:id="rId14"/>
      <p:bold r:id="rId15"/>
    </p:embeddedFont>
    <p:embeddedFont>
      <p:font typeface="Lexend Light" panose="020B0604020202020204" charset="0"/>
      <p:regular r:id="rId16"/>
      <p:bold r:id="rId17"/>
    </p:embeddedFont>
    <p:embeddedFont>
      <p:font typeface="Poppins" panose="00000500000000000000" pitchFamily="2" charset="0"/>
      <p:regular r:id="rId18"/>
      <p:bold r:id="rId19"/>
      <p:italic r:id="rId20"/>
      <p:boldItalic r:id="rId21"/>
    </p:embeddedFont>
    <p:embeddedFont>
      <p:font typeface="Poppins SemiBold" panose="000007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4D5ECB-EB64-4E90-B400-0204B6A389EE}" v="3" dt="2024-07-30T00:30:14.971"/>
    <p1510:client id="{9C7E3C4F-5B2A-DC9E-5A15-92B4FDB14F05}" v="6" dt="2024-07-30T04:46:49.122"/>
  </p1510:revLst>
</p1510:revInfo>
</file>

<file path=ppt/tableStyles.xml><?xml version="1.0" encoding="utf-8"?>
<a:tblStyleLst xmlns:a="http://schemas.openxmlformats.org/drawingml/2006/main" def="{4B6F6164-3C0E-40A6-BBE8-3CEE439A2879}">
  <a:tblStyle styleId="{4B6F6164-3C0E-40A6-BBE8-3CEE439A28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86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'Diaye, Abigail (ICT Strategic Operations and Reform)" userId="aa00991d-3807-4e98-92d9-493e0e2f6ab8" providerId="ADAL" clId="{934D5ECB-EB64-4E90-B400-0204B6A389EE}"/>
    <pc:docChg chg="custSel modSld">
      <pc:chgData name="N'Diaye, Abigail (ICT Strategic Operations and Reform)" userId="aa00991d-3807-4e98-92d9-493e0e2f6ab8" providerId="ADAL" clId="{934D5ECB-EB64-4E90-B400-0204B6A389EE}" dt="2024-07-30T00:30:23.568" v="8" actId="1076"/>
      <pc:docMkLst>
        <pc:docMk/>
      </pc:docMkLst>
      <pc:sldChg chg="delSp modSp mod setBg">
        <pc:chgData name="N'Diaye, Abigail (ICT Strategic Operations and Reform)" userId="aa00991d-3807-4e98-92d9-493e0e2f6ab8" providerId="ADAL" clId="{934D5ECB-EB64-4E90-B400-0204B6A389EE}" dt="2024-07-30T00:30:23.568" v="8" actId="1076"/>
        <pc:sldMkLst>
          <pc:docMk/>
          <pc:sldMk cId="0" sldId="256"/>
        </pc:sldMkLst>
        <pc:spChg chg="del">
          <ac:chgData name="N'Diaye, Abigail (ICT Strategic Operations and Reform)" userId="aa00991d-3807-4e98-92d9-493e0e2f6ab8" providerId="ADAL" clId="{934D5ECB-EB64-4E90-B400-0204B6A389EE}" dt="2024-07-30T00:29:48.265" v="2" actId="478"/>
          <ac:spMkLst>
            <pc:docMk/>
            <pc:sldMk cId="0" sldId="256"/>
            <ac:spMk id="54" creationId="{00000000-0000-0000-0000-000000000000}"/>
          </ac:spMkLst>
        </pc:spChg>
        <pc:spChg chg="mod">
          <ac:chgData name="N'Diaye, Abigail (ICT Strategic Operations and Reform)" userId="aa00991d-3807-4e98-92d9-493e0e2f6ab8" providerId="ADAL" clId="{934D5ECB-EB64-4E90-B400-0204B6A389EE}" dt="2024-07-30T00:30:23.568" v="8" actId="1076"/>
          <ac:spMkLst>
            <pc:docMk/>
            <pc:sldMk cId="0" sldId="256"/>
            <ac:spMk id="57" creationId="{00000000-0000-0000-0000-000000000000}"/>
          </ac:spMkLst>
        </pc:spChg>
        <pc:spChg chg="mod">
          <ac:chgData name="N'Diaye, Abigail (ICT Strategic Operations and Reform)" userId="aa00991d-3807-4e98-92d9-493e0e2f6ab8" providerId="ADAL" clId="{934D5ECB-EB64-4E90-B400-0204B6A389EE}" dt="2024-07-30T00:30:19.849" v="7" actId="1076"/>
          <ac:spMkLst>
            <pc:docMk/>
            <pc:sldMk cId="0" sldId="256"/>
            <ac:spMk id="58" creationId="{00000000-0000-0000-0000-000000000000}"/>
          </ac:spMkLst>
        </pc:spChg>
        <pc:picChg chg="del">
          <ac:chgData name="N'Diaye, Abigail (ICT Strategic Operations and Reform)" userId="aa00991d-3807-4e98-92d9-493e0e2f6ab8" providerId="ADAL" clId="{934D5ECB-EB64-4E90-B400-0204B6A389EE}" dt="2024-07-30T00:29:46.173" v="0" actId="478"/>
          <ac:picMkLst>
            <pc:docMk/>
            <pc:sldMk cId="0" sldId="256"/>
            <ac:picMk id="55" creationId="{00000000-0000-0000-0000-000000000000}"/>
          </ac:picMkLst>
        </pc:picChg>
        <pc:picChg chg="del">
          <ac:chgData name="N'Diaye, Abigail (ICT Strategic Operations and Reform)" userId="aa00991d-3807-4e98-92d9-493e0e2f6ab8" providerId="ADAL" clId="{934D5ECB-EB64-4E90-B400-0204B6A389EE}" dt="2024-07-30T00:29:47.067" v="1" actId="478"/>
          <ac:picMkLst>
            <pc:docMk/>
            <pc:sldMk cId="0" sldId="256"/>
            <ac:picMk id="56" creationId="{00000000-0000-0000-0000-000000000000}"/>
          </ac:picMkLst>
        </pc:picChg>
        <pc:picChg chg="del">
          <ac:chgData name="N'Diaye, Abigail (ICT Strategic Operations and Reform)" userId="aa00991d-3807-4e98-92d9-493e0e2f6ab8" providerId="ADAL" clId="{934D5ECB-EB64-4E90-B400-0204B6A389EE}" dt="2024-07-30T00:29:48.928" v="3" actId="478"/>
          <ac:picMkLst>
            <pc:docMk/>
            <pc:sldMk cId="0" sldId="256"/>
            <ac:picMk id="59" creationId="{00000000-0000-0000-0000-000000000000}"/>
          </ac:picMkLst>
        </pc:picChg>
      </pc:sldChg>
    </pc:docChg>
  </pc:docChgLst>
  <pc:docChgLst>
    <pc:chgData name="Unterweger, Denis (ICT Strategy and Operations)" userId="S::denis.unterweger892@schools.sa.edu.au::c6d2b482-c658-488a-95ed-c9a7cf51691e" providerId="AD" clId="Web-{9C7E3C4F-5B2A-DC9E-5A15-92B4FDB14F05}"/>
    <pc:docChg chg="modSld">
      <pc:chgData name="Unterweger, Denis (ICT Strategy and Operations)" userId="S::denis.unterweger892@schools.sa.edu.au::c6d2b482-c658-488a-95ed-c9a7cf51691e" providerId="AD" clId="Web-{9C7E3C4F-5B2A-DC9E-5A15-92B4FDB14F05}" dt="2024-07-30T04:46:49.122" v="5"/>
      <pc:docMkLst>
        <pc:docMk/>
      </pc:docMkLst>
      <pc:sldChg chg="delSp">
        <pc:chgData name="Unterweger, Denis (ICT Strategy and Operations)" userId="S::denis.unterweger892@schools.sa.edu.au::c6d2b482-c658-488a-95ed-c9a7cf51691e" providerId="AD" clId="Web-{9C7E3C4F-5B2A-DC9E-5A15-92B4FDB14F05}" dt="2024-07-30T04:46:38.231" v="0"/>
        <pc:sldMkLst>
          <pc:docMk/>
          <pc:sldMk cId="0" sldId="257"/>
        </pc:sldMkLst>
        <pc:picChg chg="del">
          <ac:chgData name="Unterweger, Denis (ICT Strategy and Operations)" userId="S::denis.unterweger892@schools.sa.edu.au::c6d2b482-c658-488a-95ed-c9a7cf51691e" providerId="AD" clId="Web-{9C7E3C4F-5B2A-DC9E-5A15-92B4FDB14F05}" dt="2024-07-30T04:46:38.231" v="0"/>
          <ac:picMkLst>
            <pc:docMk/>
            <pc:sldMk cId="0" sldId="257"/>
            <ac:picMk id="2" creationId="{738C9B64-5EC3-0751-2A4C-D2C45684D0A6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C7E3C4F-5B2A-DC9E-5A15-92B4FDB14F05}" dt="2024-07-30T04:46:39.809" v="1"/>
        <pc:sldMkLst>
          <pc:docMk/>
          <pc:sldMk cId="0" sldId="258"/>
        </pc:sldMkLst>
        <pc:picChg chg="del">
          <ac:chgData name="Unterweger, Denis (ICT Strategy and Operations)" userId="S::denis.unterweger892@schools.sa.edu.au::c6d2b482-c658-488a-95ed-c9a7cf51691e" providerId="AD" clId="Web-{9C7E3C4F-5B2A-DC9E-5A15-92B4FDB14F05}" dt="2024-07-30T04:46:39.809" v="1"/>
          <ac:picMkLst>
            <pc:docMk/>
            <pc:sldMk cId="0" sldId="258"/>
            <ac:picMk id="2" creationId="{1AA1D9E3-CF2C-D678-E0A1-FAF9D679DB83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C7E3C4F-5B2A-DC9E-5A15-92B4FDB14F05}" dt="2024-07-30T04:46:41.199" v="2"/>
        <pc:sldMkLst>
          <pc:docMk/>
          <pc:sldMk cId="0" sldId="259"/>
        </pc:sldMkLst>
        <pc:picChg chg="del">
          <ac:chgData name="Unterweger, Denis (ICT Strategy and Operations)" userId="S::denis.unterweger892@schools.sa.edu.au::c6d2b482-c658-488a-95ed-c9a7cf51691e" providerId="AD" clId="Web-{9C7E3C4F-5B2A-DC9E-5A15-92B4FDB14F05}" dt="2024-07-30T04:46:41.199" v="2"/>
          <ac:picMkLst>
            <pc:docMk/>
            <pc:sldMk cId="0" sldId="259"/>
            <ac:picMk id="2" creationId="{5982A0F4-AB38-0BD7-60EB-8982678E3274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C7E3C4F-5B2A-DC9E-5A15-92B4FDB14F05}" dt="2024-07-30T04:46:42.699" v="3"/>
        <pc:sldMkLst>
          <pc:docMk/>
          <pc:sldMk cId="0" sldId="260"/>
        </pc:sldMkLst>
        <pc:picChg chg="del">
          <ac:chgData name="Unterweger, Denis (ICT Strategy and Operations)" userId="S::denis.unterweger892@schools.sa.edu.au::c6d2b482-c658-488a-95ed-c9a7cf51691e" providerId="AD" clId="Web-{9C7E3C4F-5B2A-DC9E-5A15-92B4FDB14F05}" dt="2024-07-30T04:46:42.699" v="3"/>
          <ac:picMkLst>
            <pc:docMk/>
            <pc:sldMk cId="0" sldId="260"/>
            <ac:picMk id="2" creationId="{7668AD7A-BCBE-7024-DEDB-FAA78013A22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C7E3C4F-5B2A-DC9E-5A15-92B4FDB14F05}" dt="2024-07-30T04:46:47.481" v="4"/>
        <pc:sldMkLst>
          <pc:docMk/>
          <pc:sldMk cId="0" sldId="261"/>
        </pc:sldMkLst>
        <pc:picChg chg="del">
          <ac:chgData name="Unterweger, Denis (ICT Strategy and Operations)" userId="S::denis.unterweger892@schools.sa.edu.au::c6d2b482-c658-488a-95ed-c9a7cf51691e" providerId="AD" clId="Web-{9C7E3C4F-5B2A-DC9E-5A15-92B4FDB14F05}" dt="2024-07-30T04:46:47.481" v="4"/>
          <ac:picMkLst>
            <pc:docMk/>
            <pc:sldMk cId="0" sldId="261"/>
            <ac:picMk id="3" creationId="{9DFB9B24-F65B-C66D-7A1A-EBCBF49DBDBB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C7E3C4F-5B2A-DC9E-5A15-92B4FDB14F05}" dt="2024-07-30T04:46:49.122" v="5"/>
        <pc:sldMkLst>
          <pc:docMk/>
          <pc:sldMk cId="0" sldId="263"/>
        </pc:sldMkLst>
        <pc:picChg chg="del">
          <ac:chgData name="Unterweger, Denis (ICT Strategy and Operations)" userId="S::denis.unterweger892@schools.sa.edu.au::c6d2b482-c658-488a-95ed-c9a7cf51691e" providerId="AD" clId="Web-{9C7E3C4F-5B2A-DC9E-5A15-92B4FDB14F05}" dt="2024-07-30T04:46:49.122" v="5"/>
          <ac:picMkLst>
            <pc:docMk/>
            <pc:sldMk cId="0" sldId="263"/>
            <ac:picMk id="2" creationId="{10826C5C-BC2A-4D1F-230D-6C58650B50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622a5d378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622a5d378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900"/>
              <a:buFont typeface="Lexend Light"/>
              <a:buChar char="●"/>
            </a:pPr>
            <a: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What are these objects called?</a:t>
            </a:r>
            <a:endParaRPr sz="9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900"/>
              <a:buFont typeface="Lexend Light"/>
              <a:buChar char="●"/>
            </a:pPr>
            <a: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Where can we find them? </a:t>
            </a:r>
            <a:endParaRPr sz="9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900"/>
              <a:buFont typeface="Lexend Light"/>
              <a:buChar char="●"/>
            </a:pPr>
            <a: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Do you know the name of any of these planets?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622b4c92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622b4c92b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69219b5bc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69219b5bc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622b4c92b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622b4c92b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 Augmented Reality (AR) with students, making sure they understand what merge cubes are and how they work.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a019bb702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a019bb702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622b4c92b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622b4c92b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622b4c92b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622b4c92b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anva.com/design/DAGJvz_5jRU/4484_0sTsKYSC-RYmsk1og/view?utm_content=DAGJvz_5jRU&amp;utm_campaign=designshare&amp;utm_medium=link&amp;utm_source=publishsharelink&amp;mode=preview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9yWZ-pbay7w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/>
        </p:nvSpPr>
        <p:spPr>
          <a:xfrm>
            <a:off x="367900" y="1202504"/>
            <a:ext cx="42042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TEACHING DECK</a:t>
            </a:r>
            <a:r>
              <a:rPr lang="en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en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" sz="10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800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Planets of our Solar System</a:t>
            </a:r>
            <a:endParaRPr sz="48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67900" y="4360109"/>
            <a:ext cx="3990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Identifying and comparing planets with XR </a:t>
            </a:r>
            <a:endParaRPr sz="11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81000" y="393700"/>
            <a:ext cx="83058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do we know about these?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l="9923" t="5672" r="5553" b="10286"/>
          <a:stretch/>
        </p:blipFill>
        <p:spPr>
          <a:xfrm>
            <a:off x="381000" y="1300375"/>
            <a:ext cx="2076300" cy="2115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0050" y="2902075"/>
            <a:ext cx="1947600" cy="194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l="5138" t="5020" r="4551" b="4677"/>
          <a:stretch/>
        </p:blipFill>
        <p:spPr>
          <a:xfrm>
            <a:off x="3826975" y="1540225"/>
            <a:ext cx="1635900" cy="163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1004" t="16502" r="20618" b="16307"/>
          <a:stretch/>
        </p:blipFill>
        <p:spPr>
          <a:xfrm>
            <a:off x="7102050" y="1409800"/>
            <a:ext cx="1344600" cy="1344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48825" y="2902075"/>
            <a:ext cx="3138499" cy="235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393700" y="1028700"/>
            <a:ext cx="83346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Let’s find out what we </a:t>
            </a:r>
            <a:r>
              <a:rPr lang="en" sz="1600" b="1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know </a:t>
            </a: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and what we </a:t>
            </a:r>
            <a:r>
              <a:rPr lang="en" sz="1600" b="1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want </a:t>
            </a: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to learn. You will complete the first two columns with a partner, and share back your thoughts to the class.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947625" y="294020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3900" y="1823150"/>
            <a:ext cx="4161212" cy="29533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" name="Google Shape;79;p15"/>
          <p:cNvSpPr txBox="1"/>
          <p:nvPr/>
        </p:nvSpPr>
        <p:spPr>
          <a:xfrm>
            <a:off x="3726900" y="4793700"/>
            <a:ext cx="223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Download: </a:t>
            </a:r>
            <a:r>
              <a:rPr lang="en" b="1" u="sng" dirty="0">
                <a:solidFill>
                  <a:srgbClr val="1155CC"/>
                </a:solidFill>
                <a:latin typeface="Lexend"/>
                <a:ea typeface="Lexend"/>
                <a:cs typeface="Lexend"/>
                <a:sym typeface="Lexen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KWL Chart</a:t>
            </a:r>
            <a:r>
              <a:rPr lang="en" b="1" dirty="0">
                <a:solidFill>
                  <a:srgbClr val="1155CC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1900" b="1" dirty="0"/>
          </a:p>
        </p:txBody>
      </p:sp>
      <p:sp>
        <p:nvSpPr>
          <p:cNvPr id="80" name="Google Shape;80;p15"/>
          <p:cNvSpPr txBox="1"/>
          <p:nvPr/>
        </p:nvSpPr>
        <p:spPr>
          <a:xfrm>
            <a:off x="381000" y="393700"/>
            <a:ext cx="7076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KWL Chart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/>
        </p:nvSpPr>
        <p:spPr>
          <a:xfrm>
            <a:off x="1947625" y="294020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381000" y="393700"/>
            <a:ext cx="7076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Whole Class KWL Chart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aphicFrame>
        <p:nvGraphicFramePr>
          <p:cNvPr id="88" name="Google Shape;88;p16"/>
          <p:cNvGraphicFramePr/>
          <p:nvPr/>
        </p:nvGraphicFramePr>
        <p:xfrm>
          <a:off x="952500" y="1215850"/>
          <a:ext cx="7239000" cy="3447485"/>
        </p:xfrm>
        <a:graphic>
          <a:graphicData uri="http://schemas.openxmlformats.org/drawingml/2006/table">
            <a:tbl>
              <a:tblPr>
                <a:noFill/>
                <a:tableStyleId>{4B6F6164-3C0E-40A6-BBE8-3CEE439A2879}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 we </a:t>
                      </a:r>
                      <a:r>
                        <a:rPr lang="en" b="1"/>
                        <a:t>KNOW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 we </a:t>
                      </a:r>
                      <a:r>
                        <a:rPr lang="en" b="1"/>
                        <a:t>WANT </a:t>
                      </a:r>
                      <a:r>
                        <a:rPr lang="en"/>
                        <a:t>to know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A5A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 we’ve </a:t>
                      </a:r>
                      <a:r>
                        <a:rPr lang="en" b="1"/>
                        <a:t>LEARNT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A5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1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/>
        </p:nvSpPr>
        <p:spPr>
          <a:xfrm>
            <a:off x="381000" y="393700"/>
            <a:ext cx="7076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Merge Cubes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393700" y="1028700"/>
            <a:ext cx="41910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287150"/>
            <a:ext cx="3339084" cy="342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5">
            <a:alphaModFix/>
          </a:blip>
          <a:srcRect l="26663" r="10196"/>
          <a:stretch/>
        </p:blipFill>
        <p:spPr>
          <a:xfrm>
            <a:off x="4196088" y="1287100"/>
            <a:ext cx="3608299" cy="3429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/>
        </p:nvSpPr>
        <p:spPr>
          <a:xfrm>
            <a:off x="381000" y="393700"/>
            <a:ext cx="7076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to use Object Viewer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393700" y="1028700"/>
            <a:ext cx="41910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Online Media 1" title="VR/AR Education Kit - Using the Object Viewer App for Merge Cube">
            <a:hlinkClick r:id="" action="ppaction://media"/>
            <a:extLst>
              <a:ext uri="{FF2B5EF4-FFF2-40B4-BE49-F238E27FC236}">
                <a16:creationId xmlns:a16="http://schemas.microsoft.com/office/drawing/2014/main" id="{CD7F3D04-3E15-C05C-1A1C-8E5BBC1959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53275" y="1200822"/>
            <a:ext cx="6237449" cy="3523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/>
        </p:nvSpPr>
        <p:spPr>
          <a:xfrm>
            <a:off x="381000" y="393700"/>
            <a:ext cx="79530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Let’s Explore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338175" y="1163975"/>
            <a:ext cx="3637200" cy="3775500"/>
          </a:xfrm>
          <a:prstGeom prst="roundRect">
            <a:avLst>
              <a:gd name="adj" fmla="val 3892"/>
            </a:avLst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277275" y="1202525"/>
            <a:ext cx="3759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Follow these 4 steps to view planets.</a:t>
            </a:r>
            <a:endParaRPr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0400" y="4291700"/>
            <a:ext cx="647700" cy="647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9"/>
          <p:cNvGrpSpPr/>
          <p:nvPr/>
        </p:nvGrpSpPr>
        <p:grpSpPr>
          <a:xfrm>
            <a:off x="487100" y="1741589"/>
            <a:ext cx="1549201" cy="1353977"/>
            <a:chOff x="581474" y="1883225"/>
            <a:chExt cx="1549201" cy="1512823"/>
          </a:xfrm>
        </p:grpSpPr>
        <p:sp>
          <p:nvSpPr>
            <p:cNvPr id="115" name="Google Shape;115;p19"/>
            <p:cNvSpPr txBox="1"/>
            <p:nvPr/>
          </p:nvSpPr>
          <p:spPr>
            <a:xfrm>
              <a:off x="581474" y="3017748"/>
              <a:ext cx="1549200" cy="37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0A7982"/>
                  </a:solidFill>
                  <a:latin typeface="Lexend"/>
                  <a:ea typeface="Lexend"/>
                  <a:cs typeface="Lexend"/>
                  <a:sym typeface="Lexend"/>
                </a:rPr>
                <a:t>1. </a:t>
              </a:r>
              <a:r>
                <a:rPr lang="en" sz="1000">
                  <a:solidFill>
                    <a:srgbClr val="0A7982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Open Object Viewer.</a:t>
              </a:r>
              <a:endParaRPr sz="10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116" name="Google Shape;116;p19"/>
            <p:cNvPicPr preferRelativeResize="0"/>
            <p:nvPr/>
          </p:nvPicPr>
          <p:blipFill rotWithShape="1">
            <a:blip r:embed="rId5">
              <a:alphaModFix/>
            </a:blip>
            <a:srcRect t="12792" b="8917"/>
            <a:stretch/>
          </p:blipFill>
          <p:spPr>
            <a:xfrm>
              <a:off x="581475" y="1883225"/>
              <a:ext cx="1549200" cy="1134525"/>
            </a:xfrm>
            <a:prstGeom prst="rect">
              <a:avLst/>
            </a:prstGeom>
            <a:noFill/>
            <a:ln w="12700" cap="flat" cmpd="sng">
              <a:solidFill>
                <a:srgbClr val="434343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</p:grpSp>
      <p:grpSp>
        <p:nvGrpSpPr>
          <p:cNvPr id="117" name="Google Shape;117;p19"/>
          <p:cNvGrpSpPr/>
          <p:nvPr/>
        </p:nvGrpSpPr>
        <p:grpSpPr>
          <a:xfrm>
            <a:off x="2131325" y="1741513"/>
            <a:ext cx="1844014" cy="1354110"/>
            <a:chOff x="2456324" y="1883225"/>
            <a:chExt cx="2129100" cy="1476513"/>
          </a:xfrm>
        </p:grpSpPr>
        <p:sp>
          <p:nvSpPr>
            <p:cNvPr id="118" name="Google Shape;118;p19"/>
            <p:cNvSpPr txBox="1"/>
            <p:nvPr/>
          </p:nvSpPr>
          <p:spPr>
            <a:xfrm>
              <a:off x="2456324" y="3017738"/>
              <a:ext cx="2129100" cy="34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 b="1">
                  <a:solidFill>
                    <a:srgbClr val="0A7982"/>
                  </a:solidFill>
                  <a:latin typeface="Lexend"/>
                  <a:ea typeface="Lexend"/>
                  <a:cs typeface="Lexend"/>
                  <a:sym typeface="Lexend"/>
                </a:rPr>
                <a:t>2. </a:t>
              </a:r>
              <a:r>
                <a:rPr lang="en" sz="1000">
                  <a:solidFill>
                    <a:srgbClr val="0A7982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Find ‘Our Solar System’.</a:t>
              </a:r>
              <a:endParaRPr sz="10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119" name="Google Shape;119;p19"/>
            <p:cNvPicPr preferRelativeResize="0"/>
            <p:nvPr/>
          </p:nvPicPr>
          <p:blipFill rotWithShape="1">
            <a:blip r:embed="rId6">
              <a:alphaModFix/>
            </a:blip>
            <a:srcRect l="3567" t="17614" r="12875"/>
            <a:stretch/>
          </p:blipFill>
          <p:spPr>
            <a:xfrm>
              <a:off x="2614363" y="1883225"/>
              <a:ext cx="1750000" cy="1134525"/>
            </a:xfrm>
            <a:prstGeom prst="rect">
              <a:avLst/>
            </a:prstGeom>
            <a:noFill/>
            <a:ln w="12700" cap="flat" cmpd="sng">
              <a:solidFill>
                <a:srgbClr val="434343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</p:grpSp>
      <p:sp>
        <p:nvSpPr>
          <p:cNvPr id="120" name="Google Shape;120;p19"/>
          <p:cNvSpPr/>
          <p:nvPr/>
        </p:nvSpPr>
        <p:spPr>
          <a:xfrm>
            <a:off x="4213225" y="1087775"/>
            <a:ext cx="4768200" cy="3851700"/>
          </a:xfrm>
          <a:prstGeom prst="roundRect">
            <a:avLst>
              <a:gd name="adj" fmla="val 3892"/>
            </a:avLst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8101" y="1741525"/>
            <a:ext cx="4438449" cy="3020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9"/>
          <p:cNvGrpSpPr/>
          <p:nvPr/>
        </p:nvGrpSpPr>
        <p:grpSpPr>
          <a:xfrm>
            <a:off x="410700" y="3320325"/>
            <a:ext cx="1720385" cy="1547182"/>
            <a:chOff x="4848051" y="1883231"/>
            <a:chExt cx="1788900" cy="1801353"/>
          </a:xfrm>
        </p:grpSpPr>
        <p:sp>
          <p:nvSpPr>
            <p:cNvPr id="123" name="Google Shape;123;p19"/>
            <p:cNvSpPr txBox="1"/>
            <p:nvPr/>
          </p:nvSpPr>
          <p:spPr>
            <a:xfrm>
              <a:off x="4848051" y="3111284"/>
              <a:ext cx="1788900" cy="57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0A7982"/>
                  </a:solidFill>
                  <a:latin typeface="Lexend"/>
                  <a:ea typeface="Lexend"/>
                  <a:cs typeface="Lexend"/>
                  <a:sym typeface="Lexend"/>
                </a:rPr>
                <a:t>3. </a:t>
              </a:r>
              <a:r>
                <a:rPr lang="en" sz="1000">
                  <a:solidFill>
                    <a:srgbClr val="0A7982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Tap on a planet.</a:t>
              </a:r>
              <a:br>
                <a:rPr lang="en" sz="1000">
                  <a:solidFill>
                    <a:srgbClr val="0A7982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</a:br>
              <a:endParaRPr sz="10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124" name="Google Shape;124;p19"/>
            <p:cNvPicPr preferRelativeResize="0"/>
            <p:nvPr/>
          </p:nvPicPr>
          <p:blipFill rotWithShape="1">
            <a:blip r:embed="rId8">
              <a:alphaModFix/>
            </a:blip>
            <a:srcRect l="2272" r="3812" b="31698"/>
            <a:stretch/>
          </p:blipFill>
          <p:spPr>
            <a:xfrm>
              <a:off x="4888735" y="1883231"/>
              <a:ext cx="1679838" cy="1252794"/>
            </a:xfrm>
            <a:prstGeom prst="rect">
              <a:avLst/>
            </a:prstGeom>
            <a:noFill/>
            <a:ln w="12700" cap="flat" cmpd="sng">
              <a:solidFill>
                <a:srgbClr val="434343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</p:grpSp>
      <p:grpSp>
        <p:nvGrpSpPr>
          <p:cNvPr id="125" name="Google Shape;125;p19"/>
          <p:cNvGrpSpPr/>
          <p:nvPr/>
        </p:nvGrpSpPr>
        <p:grpSpPr>
          <a:xfrm>
            <a:off x="2323426" y="3320317"/>
            <a:ext cx="1459823" cy="1373638"/>
            <a:chOff x="7120488" y="1883225"/>
            <a:chExt cx="1549213" cy="1457750"/>
          </a:xfrm>
        </p:grpSpPr>
        <p:sp>
          <p:nvSpPr>
            <p:cNvPr id="126" name="Google Shape;126;p19"/>
            <p:cNvSpPr txBox="1"/>
            <p:nvPr/>
          </p:nvSpPr>
          <p:spPr>
            <a:xfrm>
              <a:off x="7120500" y="2981575"/>
              <a:ext cx="15492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0A7982"/>
                  </a:solidFill>
                  <a:latin typeface="Lexend"/>
                  <a:ea typeface="Lexend"/>
                  <a:cs typeface="Lexend"/>
                  <a:sym typeface="Lexend"/>
                </a:rPr>
                <a:t>4. </a:t>
              </a:r>
              <a:r>
                <a:rPr lang="en" sz="1000">
                  <a:solidFill>
                    <a:srgbClr val="0A7982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Tap ‘Cube’.</a:t>
              </a:r>
              <a:endParaRPr sz="10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pic>
          <p:nvPicPr>
            <p:cNvPr id="127" name="Google Shape;127;p19"/>
            <p:cNvPicPr preferRelativeResize="0"/>
            <p:nvPr/>
          </p:nvPicPr>
          <p:blipFill rotWithShape="1">
            <a:blip r:embed="rId9">
              <a:alphaModFix/>
            </a:blip>
            <a:srcRect l="20918" r="20454"/>
            <a:stretch/>
          </p:blipFill>
          <p:spPr>
            <a:xfrm>
              <a:off x="7120488" y="1883225"/>
              <a:ext cx="1549200" cy="1134525"/>
            </a:xfrm>
            <a:prstGeom prst="rect">
              <a:avLst/>
            </a:prstGeom>
            <a:noFill/>
            <a:ln w="12700" cap="flat" cmpd="sng">
              <a:solidFill>
                <a:srgbClr val="434343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</p:grpSp>
      <p:sp>
        <p:nvSpPr>
          <p:cNvPr id="128" name="Google Shape;128;p19"/>
          <p:cNvSpPr txBox="1"/>
          <p:nvPr/>
        </p:nvSpPr>
        <p:spPr>
          <a:xfrm>
            <a:off x="4378100" y="1087775"/>
            <a:ext cx="44385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Poppins"/>
                <a:cs typeface="Poppins"/>
                <a:sym typeface="Poppins"/>
              </a:rPr>
              <a:t>For each planet, write down its name, draw a picture, and record at least one fun fact.</a:t>
            </a:r>
            <a:endParaRPr>
              <a:solidFill>
                <a:srgbClr val="0A7982"/>
              </a:solidFill>
              <a:latin typeface="Poppins"/>
              <a:cs typeface="Poppins"/>
              <a:sym typeface="Poppins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60700" y="3617250"/>
            <a:ext cx="40957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/>
        </p:nvSpPr>
        <p:spPr>
          <a:xfrm>
            <a:off x="381000" y="393700"/>
            <a:ext cx="5816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did we Learn?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393700" y="1028700"/>
            <a:ext cx="8085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It’s now time to go back to your KWL charts and record what you’ve learnt, with a partner. Be ready to share back with the class.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636" y="1818875"/>
            <a:ext cx="4228724" cy="3001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7" name="Google Shape;137;p20"/>
          <p:cNvSpPr/>
          <p:nvPr/>
        </p:nvSpPr>
        <p:spPr>
          <a:xfrm>
            <a:off x="5410900" y="1896025"/>
            <a:ext cx="1140300" cy="2847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8D7D82A05AF46A3813CC4746020EE" ma:contentTypeVersion="15" ma:contentTypeDescription="Create a new document." ma:contentTypeScope="" ma:versionID="eb0701ad750b93e2bac018fcca5ac311">
  <xsd:schema xmlns:xsd="http://www.w3.org/2001/XMLSchema" xmlns:xs="http://www.w3.org/2001/XMLSchema" xmlns:p="http://schemas.microsoft.com/office/2006/metadata/properties" xmlns:ns2="6acfb8c9-04c0-42b8-bd12-b499039053bd" xmlns:ns3="0d428a07-af55-49e5-a5bc-84a3e5008842" targetNamespace="http://schemas.microsoft.com/office/2006/metadata/properties" ma:root="true" ma:fieldsID="3cb7070e0d67a0aa7cdd89300f911528" ns2:_="" ns3:_="">
    <xsd:import namespace="6acfb8c9-04c0-42b8-bd12-b499039053bd"/>
    <xsd:import namespace="0d428a07-af55-49e5-a5bc-84a3e500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fb8c9-04c0-42b8-bd12-b49903905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28a07-af55-49e5-a5bc-84a3e50088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8d38f35-fa6f-42b1-a448-f5eb7172ef83}" ma:internalName="TaxCatchAll" ma:showField="CatchAllData" ma:web="0d428a07-af55-49e5-a5bc-84a3e5008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428a07-af55-49e5-a5bc-84a3e5008842" xsi:nil="true"/>
    <lcf76f155ced4ddcb4097134ff3c332f xmlns="6acfb8c9-04c0-42b8-bd12-b499039053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B8A3C7-ECB6-4DC6-84B5-66F78E5C6A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1B1EA1-9950-46D7-8044-1CCD605D485F}">
  <ds:schemaRefs>
    <ds:schemaRef ds:uri="0d428a07-af55-49e5-a5bc-84a3e5008842"/>
    <ds:schemaRef ds:uri="6acfb8c9-04c0-42b8-bd12-b499039053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B41348-BD30-4C49-B19C-641B94AB4638}">
  <ds:schemaRefs>
    <ds:schemaRef ds:uri="6acfb8c9-04c0-42b8-bd12-b499039053bd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0d428a07-af55-49e5-a5bc-84a3e500884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221</Words>
  <Application>Microsoft Office PowerPoint</Application>
  <PresentationFormat>On-screen Show (16:9)</PresentationFormat>
  <Paragraphs>25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Poppins SemiBold</vt:lpstr>
      <vt:lpstr>Poppins</vt:lpstr>
      <vt:lpstr>Arial</vt:lpstr>
      <vt:lpstr>Lexend Light</vt:lpstr>
      <vt:lpstr>Lexend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Planets of our solar system teaching deck</dc:title>
  <dc:creator>Lumination</dc:creator>
  <cp:lastModifiedBy>Broecker, Agnetha (Online Communications Unit)</cp:lastModifiedBy>
  <cp:revision>5</cp:revision>
  <dcterms:modified xsi:type="dcterms:W3CDTF">2024-08-30T04:13:22Z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0x0101000278D7D82A05AF46A3813CC4746020EE</vt:lpwstr>
  </property>
  <property fmtid="{D5CDD505-2E9C-101B-9397-08002B2CF9AE}" pid="3" name="MediaServiceImageTags">
    <vt:lpwstr/>
  </property>
</Properties>
</file>