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6858000" cy="9144000"/>
  <p:embeddedFontLst>
    <p:embeddedFont>
      <p:font typeface="Lexend" panose="020B0604020202020204" charset="0"/>
      <p:regular r:id="rId20"/>
      <p:bold r:id="rId21"/>
    </p:embeddedFont>
    <p:embeddedFont>
      <p:font typeface="Lexend Light" panose="020B0604020202020204" charset="0"/>
      <p:regular r:id="rId22"/>
      <p:bold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SemiBold" panose="000007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B947C2-EFEB-432D-AB28-13F126262712}">
  <a:tblStyle styleId="{16B947C2-EFEB-432D-AB28-13F126262712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5B9BD5">
              <a:alpha val="4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B9BD5">
              <a:alpha val="4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5B9BD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D0D54-8C29-4603-A325-32EC661CD1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343541"/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ic Operations and Reform)" userId="aa00991d-3807-4e98-92d9-493e0e2f6ab8" providerId="ADAL" clId="{D8CA0F76-FC3A-4658-9DCD-18BC372054E0}"/>
    <pc:docChg chg="custSel modSld">
      <pc:chgData name="N'Diaye, Abigail (ICT Strategic Operations and Reform)" userId="aa00991d-3807-4e98-92d9-493e0e2f6ab8" providerId="ADAL" clId="{D8CA0F76-FC3A-4658-9DCD-18BC372054E0}" dt="2024-07-30T01:06:18.811" v="10" actId="1076"/>
      <pc:docMkLst>
        <pc:docMk/>
      </pc:docMkLst>
      <pc:sldChg chg="delSp modSp mod setBg">
        <pc:chgData name="N'Diaye, Abigail (ICT Strategic Operations and Reform)" userId="aa00991d-3807-4e98-92d9-493e0e2f6ab8" providerId="ADAL" clId="{D8CA0F76-FC3A-4658-9DCD-18BC372054E0}" dt="2024-07-30T01:06:18.811" v="10" actId="1076"/>
        <pc:sldMkLst>
          <pc:docMk/>
          <pc:sldMk cId="0" sldId="256"/>
        </pc:sldMkLst>
        <pc:spChg chg="del">
          <ac:chgData name="N'Diaye, Abigail (ICT Strategic Operations and Reform)" userId="aa00991d-3807-4e98-92d9-493e0e2f6ab8" providerId="ADAL" clId="{D8CA0F76-FC3A-4658-9DCD-18BC372054E0}" dt="2024-07-30T01:05:53.098" v="4" actId="478"/>
          <ac:spMkLst>
            <pc:docMk/>
            <pc:sldMk cId="0" sldId="256"/>
            <ac:spMk id="54" creationId="{00000000-0000-0000-0000-000000000000}"/>
          </ac:spMkLst>
        </pc:spChg>
        <pc:spChg chg="mod">
          <ac:chgData name="N'Diaye, Abigail (ICT Strategic Operations and Reform)" userId="aa00991d-3807-4e98-92d9-493e0e2f6ab8" providerId="ADAL" clId="{D8CA0F76-FC3A-4658-9DCD-18BC372054E0}" dt="2024-07-30T01:06:15.433" v="9" actId="1076"/>
          <ac:spMkLst>
            <pc:docMk/>
            <pc:sldMk cId="0" sldId="256"/>
            <ac:spMk id="57" creationId="{00000000-0000-0000-0000-000000000000}"/>
          </ac:spMkLst>
        </pc:spChg>
        <pc:spChg chg="mod">
          <ac:chgData name="N'Diaye, Abigail (ICT Strategic Operations and Reform)" userId="aa00991d-3807-4e98-92d9-493e0e2f6ab8" providerId="ADAL" clId="{D8CA0F76-FC3A-4658-9DCD-18BC372054E0}" dt="2024-07-30T01:06:18.811" v="10" actId="1076"/>
          <ac:spMkLst>
            <pc:docMk/>
            <pc:sldMk cId="0" sldId="256"/>
            <ac:spMk id="59" creationId="{00000000-0000-0000-0000-000000000000}"/>
          </ac:spMkLst>
        </pc:spChg>
        <pc:picChg chg="del">
          <ac:chgData name="N'Diaye, Abigail (ICT Strategic Operations and Reform)" userId="aa00991d-3807-4e98-92d9-493e0e2f6ab8" providerId="ADAL" clId="{D8CA0F76-FC3A-4658-9DCD-18BC372054E0}" dt="2024-07-30T01:05:52.430" v="3" actId="478"/>
          <ac:picMkLst>
            <pc:docMk/>
            <pc:sldMk cId="0" sldId="256"/>
            <ac:picMk id="55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D8CA0F76-FC3A-4658-9DCD-18BC372054E0}" dt="2024-07-30T01:05:54.072" v="5" actId="478"/>
          <ac:picMkLst>
            <pc:docMk/>
            <pc:sldMk cId="0" sldId="256"/>
            <ac:picMk id="56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D8CA0F76-FC3A-4658-9DCD-18BC372054E0}" dt="2024-07-30T01:05:51.638" v="2" actId="478"/>
          <ac:picMkLst>
            <pc:docMk/>
            <pc:sldMk cId="0" sldId="256"/>
            <ac:picMk id="58" creationId="{00000000-0000-0000-0000-000000000000}"/>
          </ac:picMkLst>
        </pc:picChg>
      </pc:sldChg>
    </pc:docChg>
  </pc:docChgLst>
  <pc:docChgLst>
    <pc:chgData name="N'Diaye, Abigail (ICT Strategy and Operations)" userId="aa00991d-3807-4e98-92d9-493e0e2f6ab8" providerId="ADAL" clId="{96C6BBEA-E3D3-4209-A6D9-85B848FD3901}"/>
    <pc:docChg chg="custSel modSld">
      <pc:chgData name="N'Diaye, Abigail (ICT Strategy and Operations)" userId="aa00991d-3807-4e98-92d9-493e0e2f6ab8" providerId="ADAL" clId="{96C6BBEA-E3D3-4209-A6D9-85B848FD3901}" dt="2024-08-26T23:50:01.279" v="12" actId="478"/>
      <pc:docMkLst>
        <pc:docMk/>
      </pc:docMkLst>
      <pc:sldChg chg="delSp mod">
        <pc:chgData name="N'Diaye, Abigail (ICT Strategy and Operations)" userId="aa00991d-3807-4e98-92d9-493e0e2f6ab8" providerId="ADAL" clId="{96C6BBEA-E3D3-4209-A6D9-85B848FD3901}" dt="2024-08-26T23:49:31.895" v="0" actId="478"/>
        <pc:sldMkLst>
          <pc:docMk/>
          <pc:sldMk cId="0" sldId="257"/>
        </pc:sldMkLst>
        <pc:picChg chg="del">
          <ac:chgData name="N'Diaye, Abigail (ICT Strategy and Operations)" userId="aa00991d-3807-4e98-92d9-493e0e2f6ab8" providerId="ADAL" clId="{96C6BBEA-E3D3-4209-A6D9-85B848FD3901}" dt="2024-08-26T23:49:31.895" v="0" actId="478"/>
          <ac:picMkLst>
            <pc:docMk/>
            <pc:sldMk cId="0" sldId="257"/>
            <ac:picMk id="3" creationId="{2AC6F60F-3C21-4D79-C41D-D874F9BEFF72}"/>
          </ac:picMkLst>
        </pc:picChg>
      </pc:sldChg>
      <pc:sldChg chg="delSp mod">
        <pc:chgData name="N'Diaye, Abigail (ICT Strategy and Operations)" userId="aa00991d-3807-4e98-92d9-493e0e2f6ab8" providerId="ADAL" clId="{96C6BBEA-E3D3-4209-A6D9-85B848FD3901}" dt="2024-08-26T23:49:36.761" v="1" actId="478"/>
        <pc:sldMkLst>
          <pc:docMk/>
          <pc:sldMk cId="0" sldId="258"/>
        </pc:sldMkLst>
        <pc:picChg chg="del">
          <ac:chgData name="N'Diaye, Abigail (ICT Strategy and Operations)" userId="aa00991d-3807-4e98-92d9-493e0e2f6ab8" providerId="ADAL" clId="{96C6BBEA-E3D3-4209-A6D9-85B848FD3901}" dt="2024-08-26T23:49:36.761" v="1" actId="478"/>
          <ac:picMkLst>
            <pc:docMk/>
            <pc:sldMk cId="0" sldId="258"/>
            <ac:picMk id="2" creationId="{95DF14C4-6FAF-5835-C2F7-BFA85B5B6EE7}"/>
          </ac:picMkLst>
        </pc:picChg>
      </pc:sldChg>
      <pc:sldChg chg="delSp mod">
        <pc:chgData name="N'Diaye, Abigail (ICT Strategy and Operations)" userId="aa00991d-3807-4e98-92d9-493e0e2f6ab8" providerId="ADAL" clId="{96C6BBEA-E3D3-4209-A6D9-85B848FD3901}" dt="2024-08-26T23:49:38.815" v="2" actId="478"/>
        <pc:sldMkLst>
          <pc:docMk/>
          <pc:sldMk cId="0" sldId="259"/>
        </pc:sldMkLst>
        <pc:picChg chg="del">
          <ac:chgData name="N'Diaye, Abigail (ICT Strategy and Operations)" userId="aa00991d-3807-4e98-92d9-493e0e2f6ab8" providerId="ADAL" clId="{96C6BBEA-E3D3-4209-A6D9-85B848FD3901}" dt="2024-08-26T23:49:38.815" v="2" actId="478"/>
          <ac:picMkLst>
            <pc:docMk/>
            <pc:sldMk cId="0" sldId="259"/>
            <ac:picMk id="2" creationId="{84A2DFBC-3128-47D1-660E-66A8FA7B8E38}"/>
          </ac:picMkLst>
        </pc:picChg>
      </pc:sldChg>
      <pc:sldChg chg="delSp mod">
        <pc:chgData name="N'Diaye, Abigail (ICT Strategy and Operations)" userId="aa00991d-3807-4e98-92d9-493e0e2f6ab8" providerId="ADAL" clId="{96C6BBEA-E3D3-4209-A6D9-85B848FD3901}" dt="2024-08-26T23:49:40.615" v="3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96C6BBEA-E3D3-4209-A6D9-85B848FD3901}" dt="2024-08-26T23:49:40.615" v="3" actId="478"/>
          <ac:picMkLst>
            <pc:docMk/>
            <pc:sldMk cId="0" sldId="260"/>
            <ac:picMk id="2" creationId="{3926551B-456B-883B-FB66-E5E2BF2E697B}"/>
          </ac:picMkLst>
        </pc:picChg>
      </pc:sldChg>
      <pc:sldChg chg="delSp mod">
        <pc:chgData name="N'Diaye, Abigail (ICT Strategy and Operations)" userId="aa00991d-3807-4e98-92d9-493e0e2f6ab8" providerId="ADAL" clId="{96C6BBEA-E3D3-4209-A6D9-85B848FD3901}" dt="2024-08-26T23:49:42.948" v="4" actId="478"/>
        <pc:sldMkLst>
          <pc:docMk/>
          <pc:sldMk cId="0" sldId="261"/>
        </pc:sldMkLst>
        <pc:picChg chg="del">
          <ac:chgData name="N'Diaye, Abigail (ICT Strategy and Operations)" userId="aa00991d-3807-4e98-92d9-493e0e2f6ab8" providerId="ADAL" clId="{96C6BBEA-E3D3-4209-A6D9-85B848FD3901}" dt="2024-08-26T23:49:42.948" v="4" actId="478"/>
          <ac:picMkLst>
            <pc:docMk/>
            <pc:sldMk cId="0" sldId="261"/>
            <ac:picMk id="3" creationId="{9BA5AB64-228E-26BB-42F0-457E972AD8F3}"/>
          </ac:picMkLst>
        </pc:picChg>
      </pc:sldChg>
      <pc:sldChg chg="delSp mod">
        <pc:chgData name="N'Diaye, Abigail (ICT Strategy and Operations)" userId="aa00991d-3807-4e98-92d9-493e0e2f6ab8" providerId="ADAL" clId="{96C6BBEA-E3D3-4209-A6D9-85B848FD3901}" dt="2024-08-26T23:49:45.041" v="5" actId="478"/>
        <pc:sldMkLst>
          <pc:docMk/>
          <pc:sldMk cId="0" sldId="262"/>
        </pc:sldMkLst>
        <pc:picChg chg="del">
          <ac:chgData name="N'Diaye, Abigail (ICT Strategy and Operations)" userId="aa00991d-3807-4e98-92d9-493e0e2f6ab8" providerId="ADAL" clId="{96C6BBEA-E3D3-4209-A6D9-85B848FD3901}" dt="2024-08-26T23:49:45.041" v="5" actId="478"/>
          <ac:picMkLst>
            <pc:docMk/>
            <pc:sldMk cId="0" sldId="262"/>
            <ac:picMk id="2" creationId="{CF98FE6F-672C-8D18-9958-5709CD016128}"/>
          </ac:picMkLst>
        </pc:picChg>
      </pc:sldChg>
      <pc:sldChg chg="delSp mod">
        <pc:chgData name="N'Diaye, Abigail (ICT Strategy and Operations)" userId="aa00991d-3807-4e98-92d9-493e0e2f6ab8" providerId="ADAL" clId="{96C6BBEA-E3D3-4209-A6D9-85B848FD3901}" dt="2024-08-26T23:49:47.423" v="6" actId="478"/>
        <pc:sldMkLst>
          <pc:docMk/>
          <pc:sldMk cId="0" sldId="263"/>
        </pc:sldMkLst>
        <pc:picChg chg="del">
          <ac:chgData name="N'Diaye, Abigail (ICT Strategy and Operations)" userId="aa00991d-3807-4e98-92d9-493e0e2f6ab8" providerId="ADAL" clId="{96C6BBEA-E3D3-4209-A6D9-85B848FD3901}" dt="2024-08-26T23:49:47.423" v="6" actId="478"/>
          <ac:picMkLst>
            <pc:docMk/>
            <pc:sldMk cId="0" sldId="263"/>
            <ac:picMk id="2" creationId="{4FBA1DC9-03E7-5597-4FBB-7703BB60D9AC}"/>
          </ac:picMkLst>
        </pc:picChg>
      </pc:sldChg>
      <pc:sldChg chg="delSp mod">
        <pc:chgData name="N'Diaye, Abigail (ICT Strategy and Operations)" userId="aa00991d-3807-4e98-92d9-493e0e2f6ab8" providerId="ADAL" clId="{96C6BBEA-E3D3-4209-A6D9-85B848FD3901}" dt="2024-08-26T23:49:49.663" v="7" actId="478"/>
        <pc:sldMkLst>
          <pc:docMk/>
          <pc:sldMk cId="0" sldId="264"/>
        </pc:sldMkLst>
        <pc:picChg chg="del">
          <ac:chgData name="N'Diaye, Abigail (ICT Strategy and Operations)" userId="aa00991d-3807-4e98-92d9-493e0e2f6ab8" providerId="ADAL" clId="{96C6BBEA-E3D3-4209-A6D9-85B848FD3901}" dt="2024-08-26T23:49:49.663" v="7" actId="478"/>
          <ac:picMkLst>
            <pc:docMk/>
            <pc:sldMk cId="0" sldId="264"/>
            <ac:picMk id="2" creationId="{94CCF707-EE84-F114-B496-FD2720C376E4}"/>
          </ac:picMkLst>
        </pc:picChg>
      </pc:sldChg>
      <pc:sldChg chg="delSp mod">
        <pc:chgData name="N'Diaye, Abigail (ICT Strategy and Operations)" userId="aa00991d-3807-4e98-92d9-493e0e2f6ab8" providerId="ADAL" clId="{96C6BBEA-E3D3-4209-A6D9-85B848FD3901}" dt="2024-08-26T23:49:52.260" v="8" actId="478"/>
        <pc:sldMkLst>
          <pc:docMk/>
          <pc:sldMk cId="0" sldId="265"/>
        </pc:sldMkLst>
        <pc:picChg chg="del">
          <ac:chgData name="N'Diaye, Abigail (ICT Strategy and Operations)" userId="aa00991d-3807-4e98-92d9-493e0e2f6ab8" providerId="ADAL" clId="{96C6BBEA-E3D3-4209-A6D9-85B848FD3901}" dt="2024-08-26T23:49:52.260" v="8" actId="478"/>
          <ac:picMkLst>
            <pc:docMk/>
            <pc:sldMk cId="0" sldId="265"/>
            <ac:picMk id="2" creationId="{4F00AF79-2079-62E0-E5DB-AA999B555F57}"/>
          </ac:picMkLst>
        </pc:picChg>
      </pc:sldChg>
      <pc:sldChg chg="delSp mod">
        <pc:chgData name="N'Diaye, Abigail (ICT Strategy and Operations)" userId="aa00991d-3807-4e98-92d9-493e0e2f6ab8" providerId="ADAL" clId="{96C6BBEA-E3D3-4209-A6D9-85B848FD3901}" dt="2024-08-26T23:49:54.350" v="9" actId="478"/>
        <pc:sldMkLst>
          <pc:docMk/>
          <pc:sldMk cId="0" sldId="266"/>
        </pc:sldMkLst>
        <pc:picChg chg="del">
          <ac:chgData name="N'Diaye, Abigail (ICT Strategy and Operations)" userId="aa00991d-3807-4e98-92d9-493e0e2f6ab8" providerId="ADAL" clId="{96C6BBEA-E3D3-4209-A6D9-85B848FD3901}" dt="2024-08-26T23:49:54.350" v="9" actId="478"/>
          <ac:picMkLst>
            <pc:docMk/>
            <pc:sldMk cId="0" sldId="266"/>
            <ac:picMk id="2" creationId="{0B2763DD-FB75-92B5-E159-A008265D0281}"/>
          </ac:picMkLst>
        </pc:picChg>
      </pc:sldChg>
      <pc:sldChg chg="delSp mod">
        <pc:chgData name="N'Diaye, Abigail (ICT Strategy and Operations)" userId="aa00991d-3807-4e98-92d9-493e0e2f6ab8" providerId="ADAL" clId="{96C6BBEA-E3D3-4209-A6D9-85B848FD3901}" dt="2024-08-26T23:49:56.842" v="10" actId="478"/>
        <pc:sldMkLst>
          <pc:docMk/>
          <pc:sldMk cId="0" sldId="267"/>
        </pc:sldMkLst>
        <pc:picChg chg="del">
          <ac:chgData name="N'Diaye, Abigail (ICT Strategy and Operations)" userId="aa00991d-3807-4e98-92d9-493e0e2f6ab8" providerId="ADAL" clId="{96C6BBEA-E3D3-4209-A6D9-85B848FD3901}" dt="2024-08-26T23:49:56.842" v="10" actId="478"/>
          <ac:picMkLst>
            <pc:docMk/>
            <pc:sldMk cId="0" sldId="267"/>
            <ac:picMk id="2" creationId="{D3EB54AE-7FCD-DD9B-9F2E-E8DC908BADE8}"/>
          </ac:picMkLst>
        </pc:picChg>
      </pc:sldChg>
      <pc:sldChg chg="delSp mod">
        <pc:chgData name="N'Diaye, Abigail (ICT Strategy and Operations)" userId="aa00991d-3807-4e98-92d9-493e0e2f6ab8" providerId="ADAL" clId="{96C6BBEA-E3D3-4209-A6D9-85B848FD3901}" dt="2024-08-26T23:49:59.090" v="11" actId="478"/>
        <pc:sldMkLst>
          <pc:docMk/>
          <pc:sldMk cId="0" sldId="268"/>
        </pc:sldMkLst>
        <pc:picChg chg="del">
          <ac:chgData name="N'Diaye, Abigail (ICT Strategy and Operations)" userId="aa00991d-3807-4e98-92d9-493e0e2f6ab8" providerId="ADAL" clId="{96C6BBEA-E3D3-4209-A6D9-85B848FD3901}" dt="2024-08-26T23:49:59.090" v="11" actId="478"/>
          <ac:picMkLst>
            <pc:docMk/>
            <pc:sldMk cId="0" sldId="268"/>
            <ac:picMk id="2" creationId="{AFB7DBC9-70F6-6FB1-A124-364A98513178}"/>
          </ac:picMkLst>
        </pc:picChg>
      </pc:sldChg>
      <pc:sldChg chg="delSp mod">
        <pc:chgData name="N'Diaye, Abigail (ICT Strategy and Operations)" userId="aa00991d-3807-4e98-92d9-493e0e2f6ab8" providerId="ADAL" clId="{96C6BBEA-E3D3-4209-A6D9-85B848FD3901}" dt="2024-08-26T23:50:01.279" v="12" actId="478"/>
        <pc:sldMkLst>
          <pc:docMk/>
          <pc:sldMk cId="0" sldId="269"/>
        </pc:sldMkLst>
        <pc:picChg chg="del">
          <ac:chgData name="N'Diaye, Abigail (ICT Strategy and Operations)" userId="aa00991d-3807-4e98-92d9-493e0e2f6ab8" providerId="ADAL" clId="{96C6BBEA-E3D3-4209-A6D9-85B848FD3901}" dt="2024-08-26T23:50:01.279" v="12" actId="478"/>
          <ac:picMkLst>
            <pc:docMk/>
            <pc:sldMk cId="0" sldId="269"/>
            <ac:picMk id="2" creationId="{1B34F054-80E4-B16F-1FA4-4C21608187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2e394fa3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2e394fa3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2e394fa3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62e394fa3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2e394fa3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2e394fa3a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2e394fa3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2e394fa3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2e394fa3a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62e394fa3a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22a5d37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22a5d378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length: 2:19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08e7ed7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08e7ed7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93b77502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93b77502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2e394fa3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2e394fa3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2e394fa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2e394fa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length: 5:19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2e394fa3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2e394fa3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93b77502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93b77502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08e7ed720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08e7ed720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_uwKZIAeM0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teachablemachine.withgoogle.com/v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_rdINNHLYaQ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>
            <a:off x="416391" y="1216350"/>
            <a:ext cx="39906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TEACHING DECK</a:t>
            </a:r>
            <a:r>
              <a:rPr lang="en" sz="1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8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machines learn</a:t>
            </a:r>
            <a:endParaRPr sz="48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16391" y="4380881"/>
            <a:ext cx="4578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Design, implement and evaluate data using machine learning</a:t>
            </a:r>
            <a:endParaRPr sz="37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/>
        </p:nvSpPr>
        <p:spPr>
          <a:xfrm>
            <a:off x="381000" y="393700"/>
            <a:ext cx="79545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Machine Learning Task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393700" y="1028700"/>
            <a:ext cx="37782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Topic: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37" name="Google Shape;137;p22"/>
          <p:cNvGraphicFramePr/>
          <p:nvPr/>
        </p:nvGraphicFramePr>
        <p:xfrm>
          <a:off x="502331" y="1565614"/>
          <a:ext cx="7648550" cy="286812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B0CAE9"/>
                    </a:gs>
                    <a:gs pos="50000">
                      <a:srgbClr val="A1C1E4"/>
                    </a:gs>
                    <a:gs pos="100000">
                      <a:srgbClr val="90B8E4"/>
                    </a:gs>
                  </a:gsLst>
                  <a:lin ang="5400012" scaled="0"/>
                </a:gradFill>
                <a:tableStyleId>{16B947C2-EFEB-432D-AB28-13F126262712}</a:tableStyleId>
              </a:tblPr>
              <a:tblGrid>
                <a:gridCol w="72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244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Class</a:t>
                      </a:r>
                      <a:endParaRPr sz="800" b="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5B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Label</a:t>
                      </a:r>
                      <a:endParaRPr sz="800" b="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5B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Number of Samples</a:t>
                      </a:r>
                      <a:endParaRPr sz="800" b="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5B54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Trials</a:t>
                      </a:r>
                      <a:endParaRPr sz="800" b="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5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NOTES</a:t>
                      </a:r>
                      <a:endParaRPr sz="800" b="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5B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1</a:t>
                      </a: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2</a:t>
                      </a: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3</a:t>
                      </a: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4</a:t>
                      </a: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5</a:t>
                      </a: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6</a:t>
                      </a: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7</a:t>
                      </a: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8</a:t>
                      </a: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9</a:t>
                      </a: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10</a:t>
                      </a: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1</a:t>
                      </a: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2</a:t>
                      </a: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8" name="Google Shape;138;p22"/>
          <p:cNvSpPr txBox="1"/>
          <p:nvPr/>
        </p:nvSpPr>
        <p:spPr>
          <a:xfrm>
            <a:off x="4372675" y="1066000"/>
            <a:ext cx="37782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Model Type: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/>
          <p:nvPr/>
        </p:nvSpPr>
        <p:spPr>
          <a:xfrm>
            <a:off x="523300" y="1537150"/>
            <a:ext cx="7601700" cy="318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Your Samples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Add some of your samples here.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523300" y="1537150"/>
            <a:ext cx="2407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Add images, text, etc.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523300" y="1409800"/>
            <a:ext cx="7601700" cy="3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Reflection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393700" y="1028700"/>
            <a:ext cx="7766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Write about your machine learning project here.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523300" y="1409700"/>
            <a:ext cx="7601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Some guiding questions: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did you design? Why did you choose to design this for your machine learning project?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real world problem does this design solve?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worked and what didn’t work in your design?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would you change or do differently with this design? Why?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381000" y="393700"/>
            <a:ext cx="7867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Machine Learning Task Rubric Pt 1</a:t>
            </a:r>
            <a:endParaRPr sz="2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163" name="Google Shape;163;p25"/>
          <p:cNvGraphicFramePr/>
          <p:nvPr/>
        </p:nvGraphicFramePr>
        <p:xfrm>
          <a:off x="531300" y="1055075"/>
          <a:ext cx="7717575" cy="3618285"/>
        </p:xfrm>
        <a:graphic>
          <a:graphicData uri="http://schemas.openxmlformats.org/drawingml/2006/table">
            <a:tbl>
              <a:tblPr>
                <a:noFill/>
                <a:tableStyleId>{773D0D54-8C29-4603-A325-32EC661CD121}</a:tableStyleId>
              </a:tblPr>
              <a:tblGrid>
                <a:gridCol w="155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Criteria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Excellent (4)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Proficient (3)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Basic (2)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Limited (1)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Project understanding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Demonstrates a deep understanding of the machine learning project, including the problem being addressed and its relevance. Clearly defines the project's scope and purpose.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Shows a good understanding of the machine learning project, including the problem being addressed. Defines the project's scope and purpose adequately.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Shows some understanding of the machine learning project, but the problem being addressed and its relevance may not be clearly defined. The scope and purpose are somewhat vague.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Demonstrates a limited understanding of the machine learning project, and the problem being addressed is unclear. The scope and purpose are poorly defined.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Data acquisition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Effectively acquires and uses a diverse range of data from multiple sources, demonstrating a high level of creativity and resourcefulness. Data is relevant and well-prepared.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Acquires and uses data from multiple sources, demonstrating creativity and resourcefulness. Data is mostly relevant and adequately prepared.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Acquires data from limited sources, with some creativity. Data relevance and preparation may be inconsistent.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Acquires limited data from few sources, with minimal creativity. Data relevance and preparation are lacking.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Data storage and validation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Skillfully uses stores, records, and validate data. Demonstrates a high level of proficiency in organising and validating data using a spreadsheet.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Effectively stores, records, and validate data. Demonstrates proficiency in organising and validating data.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Stores, records, and validates data, but with some inconsistencies. Organisation and validation may need improvement.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Attempts to store, record, and validate data, but with significant errors. Organisation and validation are lacking.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Teachable Machine implementation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Successfully utilises Google's Teachable Machine tool to train a machine learning model. Demonstrates a clear understanding of the tool's features and functionality.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Effectively uses Google's Teachable Machine tool to train a machine learning model. Shows competence in understanding the tool's features and functionality.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Attempts to use Google's Teachable Machine tool, but with some difficulties. Understanding of features and functionality may be limited.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Struggles to use Google's Teachable Machine tool, resulting in a poorly trained machine learning model. Limited understanding of features and functionality.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26"/>
          <p:cNvGraphicFramePr/>
          <p:nvPr/>
        </p:nvGraphicFramePr>
        <p:xfrm>
          <a:off x="517188" y="1132625"/>
          <a:ext cx="7595425" cy="3467050"/>
        </p:xfrm>
        <a:graphic>
          <a:graphicData uri="http://schemas.openxmlformats.org/drawingml/2006/table">
            <a:tbl>
              <a:tblPr>
                <a:noFill/>
                <a:tableStyleId>{773D0D54-8C29-4603-A325-32EC661CD121}</a:tableStyleId>
              </a:tblPr>
              <a:tblGrid>
                <a:gridCol w="1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Criteria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Excellent (4)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Proficient (3)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Basic (2)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Limited (1)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Project presentation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Delivers a well-organised and engaging presentation that effectively communicates the project's objectives, process, and outcomes. Utilises multimedia elements effectively.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Presents the project in a organised manner, effectively communicating the objectives, process, and outcomes. Uses some multimedia elements.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Presents the project with some organisation, but communication of objectives, process, and outcomes may be unclear. Limited use of multimedia elements.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Presents the project in a disorganised manner, with unclear communication of objectives, process, and outcomes. Minimal use of multimedia elements.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Creativity and innovation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Demonstrates exceptional creativity and innovation in approaching the machine learning project. Introduces unique elements or approaches that enhance the project.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Displays creativity and innovation in approaching the machine learning project. Introduces some unique elements or approaches.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Shows some creativity and innovation in the machine learning project, but with limited unique elements or approaches.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Lacks creativity and innovation in approaching the machine learning project.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Collaboration and communication skills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Collaborates effectively with team members, actively participates in discussions, and communicates ideas clearly.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Collaborates well with team members and communicates ideas effectively.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Participates in collaboration with team members, but communication may lack clarity at times.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Struggles to collaborate with team members and communicate ideas effectively.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Documentation and reflection</a:t>
                      </a:r>
                      <a:endParaRPr sz="7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Provides thorough documentation of the project, including data sources, code, and a reflective analysis of the process. Reflection demonstrates a deep understanding of the project's challenges and successes.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Provides adequate documentation of the project, including data sources and code. Reflection demonstrates a good understanding of the project's challenges and successes.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Provides basic documentation of the project, but some elements may be incomplete. Reflection shows a limited understanding of the project's challenges and successes.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Provides minimal documentation of the project, with significant gaps in data sources and code. Reflection lacks depth and understanding of the project.</a:t>
                      </a:r>
                      <a:endParaRPr sz="700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0" name="Google Shape;170;p26"/>
          <p:cNvSpPr txBox="1"/>
          <p:nvPr/>
        </p:nvSpPr>
        <p:spPr>
          <a:xfrm>
            <a:off x="381000" y="393700"/>
            <a:ext cx="7867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Machine Learning Task Rubric Pt 2</a:t>
            </a:r>
            <a:endParaRPr sz="2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81000" y="393700"/>
            <a:ext cx="7899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Machine Learning?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81000" y="972550"/>
            <a:ext cx="79701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Introduction to Machine Learning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Online Media 1" title="What is Machine Learning?">
            <a:hlinkClick r:id="" action="ppaction://media"/>
            <a:extLst>
              <a:ext uri="{FF2B5EF4-FFF2-40B4-BE49-F238E27FC236}">
                <a16:creationId xmlns:a16="http://schemas.microsoft.com/office/drawing/2014/main" id="{095B63FE-538E-C053-1C11-852BDC3F72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0344" y="1409800"/>
            <a:ext cx="5943311" cy="335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523300" y="1502675"/>
            <a:ext cx="8043900" cy="32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81000" y="393700"/>
            <a:ext cx="7961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Let’s talk about it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93700" y="1028700"/>
            <a:ext cx="7886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Discussing Machine Learning</a:t>
            </a:r>
            <a:endParaRPr sz="1600" dirty="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38275" y="1502675"/>
            <a:ext cx="7742100" cy="3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What do you understand about Machine Learning? 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Can you think of real life examples of how Machine Learning is currently being used?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What other possible ways can Machine Learning be used?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381000" y="393700"/>
            <a:ext cx="7961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Teachable Machine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501" y="1334550"/>
            <a:ext cx="6969001" cy="30210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381000" y="393700"/>
            <a:ext cx="7961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Teach a Machine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81050" y="1268250"/>
            <a:ext cx="7928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Go to</a:t>
            </a:r>
            <a:r>
              <a:rPr lang="en" sz="2000" b="1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000" u="sng">
                <a:solidFill>
                  <a:srgbClr val="0097A7"/>
                </a:solidFill>
                <a:latin typeface="Lexend Light"/>
                <a:ea typeface="Lexend Light"/>
                <a:cs typeface="Lexend Light"/>
                <a:sym typeface="Lexend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teachablemachine.withgoogle.com</a:t>
            </a:r>
            <a:r>
              <a:rPr lang="en" sz="2000"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2000"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and click on </a:t>
            </a:r>
            <a:r>
              <a:rPr lang="en" sz="1800" b="1">
                <a:latin typeface="Lexend"/>
                <a:ea typeface="Lexend"/>
                <a:cs typeface="Lexend"/>
                <a:sym typeface="Lexend"/>
              </a:rPr>
              <a:t>‘Get Started’.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2551" y="1998100"/>
            <a:ext cx="4998900" cy="21669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17"/>
          <p:cNvSpPr txBox="1"/>
          <p:nvPr/>
        </p:nvSpPr>
        <p:spPr>
          <a:xfrm>
            <a:off x="581050" y="4165075"/>
            <a:ext cx="7928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Scroll down to see tutorials and sample projects.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381000" y="393700"/>
            <a:ext cx="7899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Machine Learning: What it can do</a:t>
            </a:r>
            <a:endParaRPr sz="35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381000" y="951525"/>
            <a:ext cx="75561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How is Machine Learning is used to solve real world problems.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Online Media 1" title="Machine Learning: Solving Problems Big, Small, and Prickly">
            <a:hlinkClick r:id="" action="ppaction://media"/>
            <a:extLst>
              <a:ext uri="{FF2B5EF4-FFF2-40B4-BE49-F238E27FC236}">
                <a16:creationId xmlns:a16="http://schemas.microsoft.com/office/drawing/2014/main" id="{361D88A3-C946-5DEB-72C5-7960C64765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33380" y="1409800"/>
            <a:ext cx="6077239" cy="343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523300" y="1450325"/>
            <a:ext cx="8043900" cy="3267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381000" y="393700"/>
            <a:ext cx="7961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Let’s talk about it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393700" y="1028700"/>
            <a:ext cx="7886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do you know now about Machine Learning?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538275" y="1502675"/>
            <a:ext cx="7742100" cy="3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How does the Machine Learning tool work? 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What do you understand about the input and output process? 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What do you understand about the ‘Classes’?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Can you think of other ideas on how to use this Machine Learning tool? 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381000" y="1084725"/>
            <a:ext cx="8217900" cy="363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0275" y="1932102"/>
            <a:ext cx="3349726" cy="17448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7" name="Google Shape;117;p20"/>
          <p:cNvSpPr txBox="1"/>
          <p:nvPr/>
        </p:nvSpPr>
        <p:spPr>
          <a:xfrm>
            <a:off x="381000" y="1117475"/>
            <a:ext cx="4707000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AutoNum type="arabicPeriod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Decide what you want your machine to do. See sample project ideas on the next page.</a:t>
            </a:r>
            <a:endParaRPr sz="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AutoNum type="arabicPeriod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Start a new project.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Choose an Image, Audio, or Pose Project.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Train the machine using your webcam or pre-downloaded images.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Test your machine. Record responses on page 7. Identify class, label, and number of samples. Add other notes.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Add sample images and screenshots on page 8.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Write your reflections on page 9.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If there’s time, test other students’ projects and share feedback.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381000" y="393700"/>
            <a:ext cx="81465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Teachable Machine Instructions</a:t>
            </a:r>
            <a:endParaRPr sz="30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>
            <a:off x="523300" y="1489950"/>
            <a:ext cx="8043900" cy="322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381000" y="393700"/>
            <a:ext cx="7775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Mini Project Ideas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393700" y="1028700"/>
            <a:ext cx="7886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will you design today?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3485388" y="2331775"/>
            <a:ext cx="2057400" cy="1143000"/>
          </a:xfrm>
          <a:prstGeom prst="roundRect">
            <a:avLst>
              <a:gd name="adj" fmla="val 7632"/>
            </a:avLst>
          </a:prstGeom>
          <a:solidFill>
            <a:srgbClr val="155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Sound Level Identifier </a:t>
            </a:r>
            <a:endParaRPr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Get the machine to identify sound levels (e.g., Loud, Regular, Soft). </a:t>
            </a:r>
            <a:endParaRPr sz="10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6223000" y="2331775"/>
            <a:ext cx="2057400" cy="1143000"/>
          </a:xfrm>
          <a:prstGeom prst="roundRect">
            <a:avLst>
              <a:gd name="adj" fmla="val 9437"/>
            </a:avLst>
          </a:prstGeom>
          <a:solidFill>
            <a:srgbClr val="155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Posture Identifier </a:t>
            </a:r>
            <a:endParaRPr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rPr>
              <a:t>Get the machine to identify the correct posture for a particular pose or stance.</a:t>
            </a:r>
            <a:endParaRPr sz="10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790100" y="2331775"/>
            <a:ext cx="2057400" cy="1143000"/>
          </a:xfrm>
          <a:prstGeom prst="roundRect">
            <a:avLst>
              <a:gd name="adj" fmla="val 7731"/>
            </a:avLst>
          </a:prstGeom>
          <a:solidFill>
            <a:srgbClr val="155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Feelings Identifier </a:t>
            </a:r>
            <a:endParaRPr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Get the machine to identify basic feelings based on images/webcam input (e.g., Sad, Happy, Angry).</a:t>
            </a:r>
            <a:endParaRPr sz="10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428a07-af55-49e5-a5bc-84a3e5008842" xsi:nil="true"/>
    <lcf76f155ced4ddcb4097134ff3c332f xmlns="6acfb8c9-04c0-42b8-bd12-b499039053b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11D721-5CD4-40FD-A109-353A8AABB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91F29E-5FDA-487A-AD5C-52F38FA2DD1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d428a07-af55-49e5-a5bc-84a3e5008842"/>
    <ds:schemaRef ds:uri="http://schemas.microsoft.com/office/2006/documentManagement/types"/>
    <ds:schemaRef ds:uri="6acfb8c9-04c0-42b8-bd12-b499039053b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C20939-9B89-4CD1-A99F-92A199280D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1224</Words>
  <Application>Microsoft Office PowerPoint</Application>
  <PresentationFormat>On-screen Show (16:9)</PresentationFormat>
  <Paragraphs>130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Lexend Light</vt:lpstr>
      <vt:lpstr>Lexend</vt:lpstr>
      <vt:lpstr>Arial</vt:lpstr>
      <vt:lpstr>Poppins SemiBold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machines learn teaching deck</dc:title>
  <dc:creator>Lumination</dc:creator>
  <cp:lastModifiedBy>Broecker, Agnetha (Online Communications Unit)</cp:lastModifiedBy>
  <cp:revision>3</cp:revision>
  <dcterms:modified xsi:type="dcterms:W3CDTF">2024-08-30T05:54:31Z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0x0101000278D7D82A05AF46A3813CC4746020EE</vt:lpwstr>
  </property>
  <property fmtid="{D5CDD505-2E9C-101B-9397-08002B2CF9AE}" pid="3" name="MediaServiceImageTags">
    <vt:lpwstr/>
  </property>
</Properties>
</file>