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embeddedFontLst>
    <p:embeddedFont>
      <p:font typeface="Lexend" panose="020B0604020202020204" charset="0"/>
      <p:regular r:id="rId20"/>
      <p:bold r:id="rId21"/>
    </p:embeddedFont>
    <p:embeddedFont>
      <p:font typeface="Lexend Light" panose="020B0604020202020204" charset="0"/>
      <p:regular r:id="rId22"/>
      <p:bold r:id="rId23"/>
    </p:embeddedFont>
    <p:embeddedFont>
      <p:font typeface="Lexend Medium" panose="020B0604020202020204" charset="0"/>
      <p:regular r:id="rId24"/>
      <p:bold r:id="rId25"/>
    </p:embeddedFont>
    <p:embeddedFont>
      <p:font typeface="Lexend Thin" panose="020B0604020202020204" charset="0"/>
      <p:regular r:id="rId26"/>
      <p:bold r:id="rId27"/>
    </p:embeddedFont>
    <p:embeddedFont>
      <p:font typeface="Poppins" panose="00000500000000000000" pitchFamily="2" charset="0"/>
      <p:regular r:id="rId28"/>
      <p:bold r:id="rId29"/>
      <p:italic r:id="rId30"/>
      <p:boldItalic r:id="rId31"/>
    </p:embeddedFont>
    <p:embeddedFont>
      <p:font typeface="Poppins SemiBold" panose="00000700000000000000"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nMPp5k8kK9Ly6uwONUvaCfMN2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7619AC15-8AD4-4032-80E0-08F6B6F4E64E}"/>
    <pc:docChg chg="custSel modSld">
      <pc:chgData name="N'Diaye, Abigail (ICT Strategy and Operations)" userId="aa00991d-3807-4e98-92d9-493e0e2f6ab8" providerId="ADAL" clId="{7619AC15-8AD4-4032-80E0-08F6B6F4E64E}" dt="2024-08-27T05:36:33.685" v="12" actId="478"/>
      <pc:docMkLst>
        <pc:docMk/>
      </pc:docMkLst>
      <pc:sldChg chg="delSp mod">
        <pc:chgData name="N'Diaye, Abigail (ICT Strategy and Operations)" userId="aa00991d-3807-4e98-92d9-493e0e2f6ab8" providerId="ADAL" clId="{7619AC15-8AD4-4032-80E0-08F6B6F4E64E}" dt="2024-08-27T05:29:22.298" v="0" actId="478"/>
        <pc:sldMkLst>
          <pc:docMk/>
          <pc:sldMk cId="0" sldId="257"/>
        </pc:sldMkLst>
        <pc:picChg chg="del">
          <ac:chgData name="N'Diaye, Abigail (ICT Strategy and Operations)" userId="aa00991d-3807-4e98-92d9-493e0e2f6ab8" providerId="ADAL" clId="{7619AC15-8AD4-4032-80E0-08F6B6F4E64E}" dt="2024-08-27T05:29:22.298" v="0" actId="478"/>
          <ac:picMkLst>
            <pc:docMk/>
            <pc:sldMk cId="0" sldId="257"/>
            <ac:picMk id="66" creationId="{00000000-0000-0000-0000-000000000000}"/>
          </ac:picMkLst>
        </pc:picChg>
      </pc:sldChg>
      <pc:sldChg chg="delSp mod">
        <pc:chgData name="N'Diaye, Abigail (ICT Strategy and Operations)" userId="aa00991d-3807-4e98-92d9-493e0e2f6ab8" providerId="ADAL" clId="{7619AC15-8AD4-4032-80E0-08F6B6F4E64E}" dt="2024-08-27T05:35:55.148" v="1" actId="478"/>
        <pc:sldMkLst>
          <pc:docMk/>
          <pc:sldMk cId="0" sldId="258"/>
        </pc:sldMkLst>
        <pc:picChg chg="del">
          <ac:chgData name="N'Diaye, Abigail (ICT Strategy and Operations)" userId="aa00991d-3807-4e98-92d9-493e0e2f6ab8" providerId="ADAL" clId="{7619AC15-8AD4-4032-80E0-08F6B6F4E64E}" dt="2024-08-27T05:35:55.148" v="1" actId="478"/>
          <ac:picMkLst>
            <pc:docMk/>
            <pc:sldMk cId="0" sldId="258"/>
            <ac:picMk id="75" creationId="{00000000-0000-0000-0000-000000000000}"/>
          </ac:picMkLst>
        </pc:picChg>
      </pc:sldChg>
      <pc:sldChg chg="delSp mod">
        <pc:chgData name="N'Diaye, Abigail (ICT Strategy and Operations)" userId="aa00991d-3807-4e98-92d9-493e0e2f6ab8" providerId="ADAL" clId="{7619AC15-8AD4-4032-80E0-08F6B6F4E64E}" dt="2024-08-27T05:35:57.156" v="2" actId="478"/>
        <pc:sldMkLst>
          <pc:docMk/>
          <pc:sldMk cId="0" sldId="259"/>
        </pc:sldMkLst>
        <pc:picChg chg="del">
          <ac:chgData name="N'Diaye, Abigail (ICT Strategy and Operations)" userId="aa00991d-3807-4e98-92d9-493e0e2f6ab8" providerId="ADAL" clId="{7619AC15-8AD4-4032-80E0-08F6B6F4E64E}" dt="2024-08-27T05:35:57.156" v="2" actId="478"/>
          <ac:picMkLst>
            <pc:docMk/>
            <pc:sldMk cId="0" sldId="259"/>
            <ac:picMk id="83" creationId="{00000000-0000-0000-0000-000000000000}"/>
          </ac:picMkLst>
        </pc:picChg>
      </pc:sldChg>
      <pc:sldChg chg="delSp mod">
        <pc:chgData name="N'Diaye, Abigail (ICT Strategy and Operations)" userId="aa00991d-3807-4e98-92d9-493e0e2f6ab8" providerId="ADAL" clId="{7619AC15-8AD4-4032-80E0-08F6B6F4E64E}" dt="2024-08-27T05:35:58.863" v="3" actId="478"/>
        <pc:sldMkLst>
          <pc:docMk/>
          <pc:sldMk cId="0" sldId="260"/>
        </pc:sldMkLst>
        <pc:picChg chg="del">
          <ac:chgData name="N'Diaye, Abigail (ICT Strategy and Operations)" userId="aa00991d-3807-4e98-92d9-493e0e2f6ab8" providerId="ADAL" clId="{7619AC15-8AD4-4032-80E0-08F6B6F4E64E}" dt="2024-08-27T05:35:58.863" v="3" actId="478"/>
          <ac:picMkLst>
            <pc:docMk/>
            <pc:sldMk cId="0" sldId="260"/>
            <ac:picMk id="91" creationId="{00000000-0000-0000-0000-000000000000}"/>
          </ac:picMkLst>
        </pc:picChg>
      </pc:sldChg>
      <pc:sldChg chg="delSp mod">
        <pc:chgData name="N'Diaye, Abigail (ICT Strategy and Operations)" userId="aa00991d-3807-4e98-92d9-493e0e2f6ab8" providerId="ADAL" clId="{7619AC15-8AD4-4032-80E0-08F6B6F4E64E}" dt="2024-08-27T05:36:01.765" v="4" actId="478"/>
        <pc:sldMkLst>
          <pc:docMk/>
          <pc:sldMk cId="0" sldId="261"/>
        </pc:sldMkLst>
        <pc:picChg chg="del">
          <ac:chgData name="N'Diaye, Abigail (ICT Strategy and Operations)" userId="aa00991d-3807-4e98-92d9-493e0e2f6ab8" providerId="ADAL" clId="{7619AC15-8AD4-4032-80E0-08F6B6F4E64E}" dt="2024-08-27T05:36:01.765" v="4" actId="478"/>
          <ac:picMkLst>
            <pc:docMk/>
            <pc:sldMk cId="0" sldId="261"/>
            <ac:picMk id="122" creationId="{00000000-0000-0000-0000-000000000000}"/>
          </ac:picMkLst>
        </pc:picChg>
      </pc:sldChg>
      <pc:sldChg chg="delSp mod">
        <pc:chgData name="N'Diaye, Abigail (ICT Strategy and Operations)" userId="aa00991d-3807-4e98-92d9-493e0e2f6ab8" providerId="ADAL" clId="{7619AC15-8AD4-4032-80E0-08F6B6F4E64E}" dt="2024-08-27T05:36:04.236" v="5" actId="478"/>
        <pc:sldMkLst>
          <pc:docMk/>
          <pc:sldMk cId="0" sldId="262"/>
        </pc:sldMkLst>
        <pc:picChg chg="del">
          <ac:chgData name="N'Diaye, Abigail (ICT Strategy and Operations)" userId="aa00991d-3807-4e98-92d9-493e0e2f6ab8" providerId="ADAL" clId="{7619AC15-8AD4-4032-80E0-08F6B6F4E64E}" dt="2024-08-27T05:36:04.236" v="5" actId="478"/>
          <ac:picMkLst>
            <pc:docMk/>
            <pc:sldMk cId="0" sldId="262"/>
            <ac:picMk id="130" creationId="{00000000-0000-0000-0000-000000000000}"/>
          </ac:picMkLst>
        </pc:picChg>
      </pc:sldChg>
      <pc:sldChg chg="delSp mod">
        <pc:chgData name="N'Diaye, Abigail (ICT Strategy and Operations)" userId="aa00991d-3807-4e98-92d9-493e0e2f6ab8" providerId="ADAL" clId="{7619AC15-8AD4-4032-80E0-08F6B6F4E64E}" dt="2024-08-27T05:36:06.315" v="6" actId="478"/>
        <pc:sldMkLst>
          <pc:docMk/>
          <pc:sldMk cId="0" sldId="263"/>
        </pc:sldMkLst>
        <pc:picChg chg="del">
          <ac:chgData name="N'Diaye, Abigail (ICT Strategy and Operations)" userId="aa00991d-3807-4e98-92d9-493e0e2f6ab8" providerId="ADAL" clId="{7619AC15-8AD4-4032-80E0-08F6B6F4E64E}" dt="2024-08-27T05:36:06.315" v="6" actId="478"/>
          <ac:picMkLst>
            <pc:docMk/>
            <pc:sldMk cId="0" sldId="263"/>
            <ac:picMk id="141" creationId="{00000000-0000-0000-0000-000000000000}"/>
          </ac:picMkLst>
        </pc:picChg>
      </pc:sldChg>
      <pc:sldChg chg="delSp mod">
        <pc:chgData name="N'Diaye, Abigail (ICT Strategy and Operations)" userId="aa00991d-3807-4e98-92d9-493e0e2f6ab8" providerId="ADAL" clId="{7619AC15-8AD4-4032-80E0-08F6B6F4E64E}" dt="2024-08-27T05:36:12.161" v="7" actId="478"/>
        <pc:sldMkLst>
          <pc:docMk/>
          <pc:sldMk cId="0" sldId="264"/>
        </pc:sldMkLst>
        <pc:picChg chg="del">
          <ac:chgData name="N'Diaye, Abigail (ICT Strategy and Operations)" userId="aa00991d-3807-4e98-92d9-493e0e2f6ab8" providerId="ADAL" clId="{7619AC15-8AD4-4032-80E0-08F6B6F4E64E}" dt="2024-08-27T05:36:12.161" v="7" actId="478"/>
          <ac:picMkLst>
            <pc:docMk/>
            <pc:sldMk cId="0" sldId="264"/>
            <ac:picMk id="166" creationId="{00000000-0000-0000-0000-000000000000}"/>
          </ac:picMkLst>
        </pc:picChg>
      </pc:sldChg>
      <pc:sldChg chg="delSp mod">
        <pc:chgData name="N'Diaye, Abigail (ICT Strategy and Operations)" userId="aa00991d-3807-4e98-92d9-493e0e2f6ab8" providerId="ADAL" clId="{7619AC15-8AD4-4032-80E0-08F6B6F4E64E}" dt="2024-08-27T05:36:14.724" v="8" actId="478"/>
        <pc:sldMkLst>
          <pc:docMk/>
          <pc:sldMk cId="0" sldId="265"/>
        </pc:sldMkLst>
        <pc:picChg chg="del">
          <ac:chgData name="N'Diaye, Abigail (ICT Strategy and Operations)" userId="aa00991d-3807-4e98-92d9-493e0e2f6ab8" providerId="ADAL" clId="{7619AC15-8AD4-4032-80E0-08F6B6F4E64E}" dt="2024-08-27T05:36:14.724" v="8" actId="478"/>
          <ac:picMkLst>
            <pc:docMk/>
            <pc:sldMk cId="0" sldId="265"/>
            <ac:picMk id="179" creationId="{00000000-0000-0000-0000-000000000000}"/>
          </ac:picMkLst>
        </pc:picChg>
      </pc:sldChg>
      <pc:sldChg chg="delSp mod">
        <pc:chgData name="N'Diaye, Abigail (ICT Strategy and Operations)" userId="aa00991d-3807-4e98-92d9-493e0e2f6ab8" providerId="ADAL" clId="{7619AC15-8AD4-4032-80E0-08F6B6F4E64E}" dt="2024-08-27T05:36:17.531" v="9" actId="478"/>
        <pc:sldMkLst>
          <pc:docMk/>
          <pc:sldMk cId="0" sldId="266"/>
        </pc:sldMkLst>
        <pc:picChg chg="del">
          <ac:chgData name="N'Diaye, Abigail (ICT Strategy and Operations)" userId="aa00991d-3807-4e98-92d9-493e0e2f6ab8" providerId="ADAL" clId="{7619AC15-8AD4-4032-80E0-08F6B6F4E64E}" dt="2024-08-27T05:36:17.531" v="9" actId="478"/>
          <ac:picMkLst>
            <pc:docMk/>
            <pc:sldMk cId="0" sldId="266"/>
            <ac:picMk id="187" creationId="{00000000-0000-0000-0000-000000000000}"/>
          </ac:picMkLst>
        </pc:picChg>
      </pc:sldChg>
      <pc:sldChg chg="delSp mod">
        <pc:chgData name="N'Diaye, Abigail (ICT Strategy and Operations)" userId="aa00991d-3807-4e98-92d9-493e0e2f6ab8" providerId="ADAL" clId="{7619AC15-8AD4-4032-80E0-08F6B6F4E64E}" dt="2024-08-27T05:36:20.278" v="10" actId="478"/>
        <pc:sldMkLst>
          <pc:docMk/>
          <pc:sldMk cId="0" sldId="267"/>
        </pc:sldMkLst>
        <pc:picChg chg="del">
          <ac:chgData name="N'Diaye, Abigail (ICT Strategy and Operations)" userId="aa00991d-3807-4e98-92d9-493e0e2f6ab8" providerId="ADAL" clId="{7619AC15-8AD4-4032-80E0-08F6B6F4E64E}" dt="2024-08-27T05:36:20.278" v="10" actId="478"/>
          <ac:picMkLst>
            <pc:docMk/>
            <pc:sldMk cId="0" sldId="267"/>
            <ac:picMk id="195" creationId="{00000000-0000-0000-0000-000000000000}"/>
          </ac:picMkLst>
        </pc:picChg>
      </pc:sldChg>
      <pc:sldChg chg="delSp mod">
        <pc:chgData name="N'Diaye, Abigail (ICT Strategy and Operations)" userId="aa00991d-3807-4e98-92d9-493e0e2f6ab8" providerId="ADAL" clId="{7619AC15-8AD4-4032-80E0-08F6B6F4E64E}" dt="2024-08-27T05:36:31.159" v="11" actId="478"/>
        <pc:sldMkLst>
          <pc:docMk/>
          <pc:sldMk cId="0" sldId="268"/>
        </pc:sldMkLst>
        <pc:picChg chg="del">
          <ac:chgData name="N'Diaye, Abigail (ICT Strategy and Operations)" userId="aa00991d-3807-4e98-92d9-493e0e2f6ab8" providerId="ADAL" clId="{7619AC15-8AD4-4032-80E0-08F6B6F4E64E}" dt="2024-08-27T05:36:31.159" v="11" actId="478"/>
          <ac:picMkLst>
            <pc:docMk/>
            <pc:sldMk cId="0" sldId="268"/>
            <ac:picMk id="204" creationId="{00000000-0000-0000-0000-000000000000}"/>
          </ac:picMkLst>
        </pc:picChg>
      </pc:sldChg>
      <pc:sldChg chg="delSp mod">
        <pc:chgData name="N'Diaye, Abigail (ICT Strategy and Operations)" userId="aa00991d-3807-4e98-92d9-493e0e2f6ab8" providerId="ADAL" clId="{7619AC15-8AD4-4032-80E0-08F6B6F4E64E}" dt="2024-08-27T05:36:33.685" v="12" actId="478"/>
        <pc:sldMkLst>
          <pc:docMk/>
          <pc:sldMk cId="0" sldId="269"/>
        </pc:sldMkLst>
        <pc:picChg chg="del">
          <ac:chgData name="N'Diaye, Abigail (ICT Strategy and Operations)" userId="aa00991d-3807-4e98-92d9-493e0e2f6ab8" providerId="ADAL" clId="{7619AC15-8AD4-4032-80E0-08F6B6F4E64E}" dt="2024-08-27T05:36:33.685" v="12" actId="478"/>
          <ac:picMkLst>
            <pc:docMk/>
            <pc:sldMk cId="0" sldId="269"/>
            <ac:picMk id="213" creationId="{00000000-0000-0000-0000-000000000000}"/>
          </ac:picMkLst>
        </pc:picChg>
      </pc:sldChg>
    </pc:docChg>
  </pc:docChgLst>
  <pc:docChgLst>
    <pc:chgData name="N'Diaye, Abigail (ICT Strategic Operations and Reform)" userId="aa00991d-3807-4e98-92d9-493e0e2f6ab8" providerId="ADAL" clId="{5D4C4C7A-C781-40AC-92A0-06F8CC3F38A0}"/>
    <pc:docChg chg="custSel modSld">
      <pc:chgData name="N'Diaye, Abigail (ICT Strategic Operations and Reform)" userId="aa00991d-3807-4e98-92d9-493e0e2f6ab8" providerId="ADAL" clId="{5D4C4C7A-C781-40AC-92A0-06F8CC3F38A0}" dt="2024-07-30T00:35:03.308" v="6"/>
      <pc:docMkLst>
        <pc:docMk/>
      </pc:docMkLst>
      <pc:sldChg chg="delSp mod setBg">
        <pc:chgData name="N'Diaye, Abigail (ICT Strategic Operations and Reform)" userId="aa00991d-3807-4e98-92d9-493e0e2f6ab8" providerId="ADAL" clId="{5D4C4C7A-C781-40AC-92A0-06F8CC3F38A0}" dt="2024-07-30T00:35:03.308" v="6"/>
        <pc:sldMkLst>
          <pc:docMk/>
          <pc:sldMk cId="0" sldId="256"/>
        </pc:sldMkLst>
        <pc:spChg chg="del">
          <ac:chgData name="N'Diaye, Abigail (ICT Strategic Operations and Reform)" userId="aa00991d-3807-4e98-92d9-493e0e2f6ab8" providerId="ADAL" clId="{5D4C4C7A-C781-40AC-92A0-06F8CC3F38A0}" dt="2024-07-30T00:34:46.794" v="2" actId="478"/>
          <ac:spMkLst>
            <pc:docMk/>
            <pc:sldMk cId="0" sldId="256"/>
            <ac:spMk id="54" creationId="{00000000-0000-0000-0000-000000000000}"/>
          </ac:spMkLst>
        </pc:spChg>
        <pc:picChg chg="del">
          <ac:chgData name="N'Diaye, Abigail (ICT Strategic Operations and Reform)" userId="aa00991d-3807-4e98-92d9-493e0e2f6ab8" providerId="ADAL" clId="{5D4C4C7A-C781-40AC-92A0-06F8CC3F38A0}" dt="2024-07-30T00:34:45.485" v="0" actId="478"/>
          <ac:picMkLst>
            <pc:docMk/>
            <pc:sldMk cId="0" sldId="256"/>
            <ac:picMk id="55" creationId="{00000000-0000-0000-0000-000000000000}"/>
          </ac:picMkLst>
        </pc:picChg>
        <pc:picChg chg="del">
          <ac:chgData name="N'Diaye, Abigail (ICT Strategic Operations and Reform)" userId="aa00991d-3807-4e98-92d9-493e0e2f6ab8" providerId="ADAL" clId="{5D4C4C7A-C781-40AC-92A0-06F8CC3F38A0}" dt="2024-07-30T00:34:47.795" v="3" actId="478"/>
          <ac:picMkLst>
            <pc:docMk/>
            <pc:sldMk cId="0" sldId="256"/>
            <ac:picMk id="56" creationId="{00000000-0000-0000-0000-000000000000}"/>
          </ac:picMkLst>
        </pc:picChg>
        <pc:picChg chg="del">
          <ac:chgData name="N'Diaye, Abigail (ICT Strategic Operations and Reform)" userId="aa00991d-3807-4e98-92d9-493e0e2f6ab8" providerId="ADAL" clId="{5D4C4C7A-C781-40AC-92A0-06F8CC3F38A0}" dt="2024-07-30T00:34:46.103" v="1" actId="478"/>
          <ac:picMkLst>
            <pc:docMk/>
            <pc:sldMk cId="0" sldId="256"/>
            <ac:picMk id="5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get students to answer these questions using their digital notebooks or you can transfer the questions to an online form like MS Form or Google Form, or to a learning management system for automatic marking.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get students to answer these questions using their digital notebooks or you can transfer the questions to an online form like MS Form or Google Form, or to a learning management system for automatic marking.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cell in the image is an animal cell. Animal cells are a type of eukaryotic cell, meaning that they have a nucleus and other membrane-bound organelles. Animal cells are characterized by their lack of a cell wall and their presence of centrioles.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Centrioles are organelles that help with cell division. They are not found in plant cells.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image shows a labeled animal cell. The organelles that are labeled are: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Nucleus</a:t>
            </a:r>
            <a:endParaRPr/>
          </a:p>
          <a:p>
            <a:pPr marL="0" lvl="0" indent="0" algn="l" rtl="0">
              <a:lnSpc>
                <a:spcPct val="100000"/>
              </a:lnSpc>
              <a:spcBef>
                <a:spcPts val="0"/>
              </a:spcBef>
              <a:spcAft>
                <a:spcPts val="0"/>
              </a:spcAft>
              <a:buSzPts val="1100"/>
              <a:buNone/>
            </a:pPr>
            <a:r>
              <a:rPr lang="en"/>
              <a:t>Cytoplasm</a:t>
            </a:r>
            <a:endParaRPr/>
          </a:p>
          <a:p>
            <a:pPr marL="0" lvl="0" indent="0" algn="l" rtl="0">
              <a:lnSpc>
                <a:spcPct val="100000"/>
              </a:lnSpc>
              <a:spcBef>
                <a:spcPts val="0"/>
              </a:spcBef>
              <a:spcAft>
                <a:spcPts val="0"/>
              </a:spcAft>
              <a:buSzPts val="1100"/>
              <a:buNone/>
            </a:pPr>
            <a:r>
              <a:rPr lang="en"/>
              <a:t>Mitochondria</a:t>
            </a:r>
            <a:endParaRPr/>
          </a:p>
          <a:p>
            <a:pPr marL="0" lvl="0" indent="0" algn="l" rtl="0">
              <a:lnSpc>
                <a:spcPct val="100000"/>
              </a:lnSpc>
              <a:spcBef>
                <a:spcPts val="0"/>
              </a:spcBef>
              <a:spcAft>
                <a:spcPts val="0"/>
              </a:spcAft>
              <a:buSzPts val="1100"/>
              <a:buNone/>
            </a:pPr>
            <a:r>
              <a:rPr lang="en"/>
              <a:t>Golgi apparatus</a:t>
            </a:r>
            <a:endParaRPr/>
          </a:p>
          <a:p>
            <a:pPr marL="0" lvl="0" indent="0" algn="l" rtl="0">
              <a:lnSpc>
                <a:spcPct val="100000"/>
              </a:lnSpc>
              <a:spcBef>
                <a:spcPts val="0"/>
              </a:spcBef>
              <a:spcAft>
                <a:spcPts val="0"/>
              </a:spcAft>
              <a:buSzPts val="1100"/>
              <a:buNone/>
            </a:pPr>
            <a:r>
              <a:rPr lang="en"/>
              <a:t>Endoplasmic reticulum</a:t>
            </a:r>
            <a:endParaRPr/>
          </a:p>
          <a:p>
            <a:pPr marL="0" lvl="0" indent="0" algn="l" rtl="0">
              <a:lnSpc>
                <a:spcPct val="100000"/>
              </a:lnSpc>
              <a:spcBef>
                <a:spcPts val="0"/>
              </a:spcBef>
              <a:spcAft>
                <a:spcPts val="0"/>
              </a:spcAft>
              <a:buSzPts val="1100"/>
              <a:buNone/>
            </a:pPr>
            <a:r>
              <a:rPr lang="en"/>
              <a:t>Ribosomes</a:t>
            </a:r>
            <a:endParaRPr/>
          </a:p>
          <a:p>
            <a:pPr marL="0" lvl="0" indent="0" algn="l" rtl="0">
              <a:lnSpc>
                <a:spcPct val="100000"/>
              </a:lnSpc>
              <a:spcBef>
                <a:spcPts val="0"/>
              </a:spcBef>
              <a:spcAft>
                <a:spcPts val="0"/>
              </a:spcAft>
              <a:buSzPts val="1100"/>
              <a:buNone/>
            </a:pPr>
            <a:r>
              <a:rPr lang="en"/>
              <a:t>Vacuole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nucleus is the largest organelle in the cell and it contains the cell's DNA. The cytoplasm is the jelly-like substance that fills the cell and contains the other organelles.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Mitochondria are organelles that produce energy for the cell. The Golgi apparatus is responsible for packaging and distributing proteins. The endoplasmic reticulum is responsible for synthesizing proteins. Ribosomes are organelles that produce proteins. The vacuole is a storage organelle.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Animal cells are found in all animals, from simple organisms like sponges to complex organisms like humans. They are essential for life and play a variety of roles in the body, such as providing energy, building tissues, and fighting infection.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it.ly/AnimalCellV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bit.ly/PlantCellVR"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7" name="Google Shape;57;p1"/>
          <p:cNvSpPr txBox="1"/>
          <p:nvPr/>
        </p:nvSpPr>
        <p:spPr>
          <a:xfrm>
            <a:off x="367900" y="1722041"/>
            <a:ext cx="4496602" cy="14931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900"/>
              <a:buFont typeface="Arial"/>
              <a:buNone/>
            </a:pPr>
            <a:r>
              <a:rPr lang="en" sz="900" b="1" i="0" u="none" strike="noStrike" cap="none" dirty="0">
                <a:solidFill>
                  <a:schemeClr val="lt1"/>
                </a:solidFill>
                <a:latin typeface="Poppins"/>
                <a:ea typeface="Poppins"/>
                <a:cs typeface="Poppins"/>
                <a:sym typeface="Poppins"/>
              </a:rPr>
              <a:t>TEACHING DECK</a:t>
            </a:r>
            <a:r>
              <a:rPr lang="en" sz="1000" b="0" i="0" u="none" strike="noStrike" cap="none" dirty="0">
                <a:solidFill>
                  <a:schemeClr val="lt1"/>
                </a:solidFill>
                <a:latin typeface="Poppins"/>
                <a:ea typeface="Poppins"/>
                <a:cs typeface="Poppins"/>
                <a:sym typeface="Poppins"/>
              </a:rPr>
              <a:t> </a:t>
            </a:r>
            <a:br>
              <a:rPr lang="en" sz="1000" b="0" i="0" u="none" strike="noStrike" cap="none" dirty="0">
                <a:solidFill>
                  <a:srgbClr val="FFFFFF"/>
                </a:solidFill>
                <a:latin typeface="Poppins"/>
                <a:ea typeface="Poppins"/>
                <a:cs typeface="Poppins"/>
                <a:sym typeface="Poppins"/>
              </a:rPr>
            </a:br>
            <a:br>
              <a:rPr lang="en" sz="1000" b="0" i="0" u="none" strike="noStrike" cap="none" dirty="0">
                <a:solidFill>
                  <a:srgbClr val="FFFFFF"/>
                </a:solidFill>
                <a:latin typeface="Poppins"/>
                <a:ea typeface="Poppins"/>
                <a:cs typeface="Poppins"/>
                <a:sym typeface="Poppins"/>
              </a:rPr>
            </a:br>
            <a:r>
              <a:rPr lang="en" sz="4800" b="0" i="0" u="none" strike="noStrike" cap="none" dirty="0">
                <a:solidFill>
                  <a:schemeClr val="lt1"/>
                </a:solidFill>
                <a:latin typeface="Poppins SemiBold"/>
                <a:ea typeface="Poppins SemiBold"/>
                <a:cs typeface="Poppins SemiBold"/>
                <a:sym typeface="Poppins SemiBold"/>
              </a:rPr>
              <a:t>Cells in Focus</a:t>
            </a:r>
            <a:endParaRPr sz="4800" b="0" i="0" u="none" strike="noStrike" cap="none" dirty="0">
              <a:solidFill>
                <a:schemeClr val="lt1"/>
              </a:solidFill>
              <a:latin typeface="Poppins SemiBold"/>
              <a:ea typeface="Poppins SemiBold"/>
              <a:cs typeface="Poppins SemiBold"/>
              <a:sym typeface="Poppins SemiBold"/>
            </a:endParaRPr>
          </a:p>
        </p:txBody>
      </p:sp>
      <p:sp>
        <p:nvSpPr>
          <p:cNvPr id="59" name="Google Shape;59;p1"/>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FFFFFF"/>
                </a:solidFill>
                <a:latin typeface="Poppins"/>
                <a:ea typeface="Poppins"/>
                <a:cs typeface="Poppins"/>
                <a:sym typeface="Poppins"/>
              </a:rPr>
              <a:t>Zooming in on plant and animal cells in VR</a:t>
            </a:r>
            <a:endParaRPr sz="3700" b="0" i="0" u="none" strike="noStrike" cap="none" dirty="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10"/>
          <p:cNvSpPr/>
          <p:nvPr/>
        </p:nvSpPr>
        <p:spPr>
          <a:xfrm>
            <a:off x="3060550" y="14430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172" name="Google Shape;172;p10"/>
          <p:cNvSpPr/>
          <p:nvPr/>
        </p:nvSpPr>
        <p:spPr>
          <a:xfrm>
            <a:off x="5612800" y="14430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173" name="Google Shape;173;p10"/>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Plant and Animal Cells in VR</a:t>
            </a:r>
            <a:endParaRPr sz="3800" b="0" i="0" u="none" strike="noStrike" cap="none">
              <a:solidFill>
                <a:srgbClr val="0A7982"/>
              </a:solidFill>
              <a:latin typeface="Poppins SemiBold"/>
              <a:ea typeface="Poppins SemiBold"/>
              <a:cs typeface="Poppins SemiBold"/>
              <a:sym typeface="Poppins SemiBold"/>
            </a:endParaRPr>
          </a:p>
        </p:txBody>
      </p:sp>
      <p:sp>
        <p:nvSpPr>
          <p:cNvPr id="174" name="Google Shape;174;p10"/>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Task questions</a:t>
            </a:r>
            <a:endParaRPr sz="1600" b="0" i="0" u="none" strike="noStrike" cap="none">
              <a:solidFill>
                <a:srgbClr val="0A7982"/>
              </a:solidFill>
              <a:latin typeface="Poppins"/>
              <a:ea typeface="Poppins"/>
              <a:cs typeface="Poppins"/>
              <a:sym typeface="Poppins"/>
            </a:endParaRPr>
          </a:p>
        </p:txBody>
      </p:sp>
      <p:sp>
        <p:nvSpPr>
          <p:cNvPr id="175" name="Google Shape;175;p10"/>
          <p:cNvSpPr/>
          <p:nvPr/>
        </p:nvSpPr>
        <p:spPr>
          <a:xfrm>
            <a:off x="523300" y="1443000"/>
            <a:ext cx="2437200" cy="32745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
        <p:nvSpPr>
          <p:cNvPr id="176" name="Google Shape;176;p10"/>
          <p:cNvSpPr txBox="1"/>
          <p:nvPr/>
        </p:nvSpPr>
        <p:spPr>
          <a:xfrm>
            <a:off x="3051700" y="1438075"/>
            <a:ext cx="24372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exend Light"/>
                <a:ea typeface="Lexend Light"/>
                <a:cs typeface="Lexend Light"/>
                <a:sym typeface="Lexend Light"/>
              </a:rPr>
              <a:t>Can you name at least </a:t>
            </a:r>
            <a:r>
              <a:rPr lang="en" sz="900" b="0" i="1" u="none" strike="noStrike" cap="none">
                <a:solidFill>
                  <a:schemeClr val="dk1"/>
                </a:solidFill>
                <a:latin typeface="Lexend Light"/>
                <a:ea typeface="Lexend Light"/>
                <a:cs typeface="Lexend Light"/>
                <a:sym typeface="Lexend Light"/>
              </a:rPr>
              <a:t>one thing</a:t>
            </a:r>
            <a:r>
              <a:rPr lang="en" sz="900" b="0" i="0" u="none" strike="noStrike" cap="none">
                <a:solidFill>
                  <a:schemeClr val="dk1"/>
                </a:solidFill>
                <a:latin typeface="Lexend Light"/>
                <a:ea typeface="Lexend Light"/>
                <a:cs typeface="Lexend Light"/>
                <a:sym typeface="Lexend Light"/>
              </a:rPr>
              <a:t> that’s </a:t>
            </a:r>
            <a:r>
              <a:rPr lang="en" sz="900" b="1" i="0" u="none" strike="noStrike" cap="none">
                <a:solidFill>
                  <a:schemeClr val="dk1"/>
                </a:solidFill>
                <a:latin typeface="Lexend"/>
                <a:ea typeface="Lexend"/>
                <a:cs typeface="Lexend"/>
                <a:sym typeface="Lexend"/>
              </a:rPr>
              <a:t>different</a:t>
            </a:r>
            <a:r>
              <a:rPr lang="en" sz="900" b="0" i="0" u="none" strike="noStrike" cap="none">
                <a:solidFill>
                  <a:schemeClr val="dk1"/>
                </a:solidFill>
                <a:latin typeface="Lexend Light"/>
                <a:ea typeface="Lexend Light"/>
                <a:cs typeface="Lexend Light"/>
                <a:sym typeface="Lexend Light"/>
              </a:rPr>
              <a:t> in a plant cell? What is its </a:t>
            </a:r>
            <a:r>
              <a:rPr lang="en" sz="900" b="1" i="0" u="none" strike="noStrike" cap="none">
                <a:solidFill>
                  <a:schemeClr val="dk1"/>
                </a:solidFill>
                <a:latin typeface="Lexend"/>
                <a:ea typeface="Lexend"/>
                <a:cs typeface="Lexend"/>
                <a:sym typeface="Lexend"/>
              </a:rPr>
              <a:t>function</a:t>
            </a:r>
            <a:r>
              <a:rPr lang="en" sz="900" b="0" i="0" u="none" strike="noStrike" cap="none">
                <a:solidFill>
                  <a:schemeClr val="dk1"/>
                </a:solidFill>
                <a:latin typeface="Lexend Light"/>
                <a:ea typeface="Lexend Light"/>
                <a:cs typeface="Lexend Light"/>
                <a:sym typeface="Lexend Light"/>
              </a:rPr>
              <a:t>?</a:t>
            </a:r>
            <a:endParaRPr sz="1300" b="0" i="0" u="none" strike="noStrike" cap="none">
              <a:solidFill>
                <a:srgbClr val="000000"/>
              </a:solidFill>
              <a:latin typeface="Lexend"/>
              <a:ea typeface="Lexend"/>
              <a:cs typeface="Lexend"/>
              <a:sym typeface="Lexend"/>
            </a:endParaRPr>
          </a:p>
        </p:txBody>
      </p:sp>
      <p:sp>
        <p:nvSpPr>
          <p:cNvPr id="177" name="Google Shape;177;p10"/>
          <p:cNvSpPr txBox="1"/>
          <p:nvPr/>
        </p:nvSpPr>
        <p:spPr>
          <a:xfrm>
            <a:off x="5612800" y="1438075"/>
            <a:ext cx="24372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exend Light"/>
                <a:ea typeface="Lexend Light"/>
                <a:cs typeface="Lexend Light"/>
                <a:sym typeface="Lexend Light"/>
              </a:rPr>
              <a:t>Can you name at least </a:t>
            </a:r>
            <a:r>
              <a:rPr lang="en" sz="900" b="0" i="1" u="none" strike="noStrike" cap="none">
                <a:solidFill>
                  <a:schemeClr val="dk1"/>
                </a:solidFill>
                <a:latin typeface="Lexend Light"/>
                <a:ea typeface="Lexend Light"/>
                <a:cs typeface="Lexend Light"/>
                <a:sym typeface="Lexend Light"/>
              </a:rPr>
              <a:t>one thing</a:t>
            </a:r>
            <a:r>
              <a:rPr lang="en" sz="900" b="0" i="0" u="none" strike="noStrike" cap="none">
                <a:solidFill>
                  <a:schemeClr val="dk1"/>
                </a:solidFill>
                <a:latin typeface="Lexend Light"/>
                <a:ea typeface="Lexend Light"/>
                <a:cs typeface="Lexend Light"/>
                <a:sym typeface="Lexend Light"/>
              </a:rPr>
              <a:t> that’s </a:t>
            </a:r>
            <a:r>
              <a:rPr lang="en" sz="900" b="1" i="0" u="none" strike="noStrike" cap="none">
                <a:solidFill>
                  <a:schemeClr val="dk1"/>
                </a:solidFill>
                <a:latin typeface="Lexend"/>
                <a:ea typeface="Lexend"/>
                <a:cs typeface="Lexend"/>
                <a:sym typeface="Lexend"/>
              </a:rPr>
              <a:t>different</a:t>
            </a:r>
            <a:r>
              <a:rPr lang="en" sz="900" b="0" i="0" u="none" strike="noStrike" cap="none">
                <a:solidFill>
                  <a:schemeClr val="dk1"/>
                </a:solidFill>
                <a:latin typeface="Lexend Light"/>
                <a:ea typeface="Lexend Light"/>
                <a:cs typeface="Lexend Light"/>
                <a:sym typeface="Lexend Light"/>
              </a:rPr>
              <a:t> in an animal cell? What is its </a:t>
            </a:r>
            <a:r>
              <a:rPr lang="en" sz="900" b="1" i="0" u="none" strike="noStrike" cap="none">
                <a:solidFill>
                  <a:schemeClr val="dk1"/>
                </a:solidFill>
                <a:latin typeface="Lexend"/>
                <a:ea typeface="Lexend"/>
                <a:cs typeface="Lexend"/>
                <a:sym typeface="Lexend"/>
              </a:rPr>
              <a:t>function</a:t>
            </a:r>
            <a:r>
              <a:rPr lang="en" sz="900" b="0" i="0" u="none" strike="noStrike" cap="none">
                <a:solidFill>
                  <a:schemeClr val="dk1"/>
                </a:solidFill>
                <a:latin typeface="Lexend Light"/>
                <a:ea typeface="Lexend Light"/>
                <a:cs typeface="Lexend Light"/>
                <a:sym typeface="Lexend Light"/>
              </a:rPr>
              <a:t>?</a:t>
            </a:r>
            <a:endParaRPr sz="900" b="0" i="0" u="none" strike="noStrike" cap="none">
              <a:solidFill>
                <a:srgbClr val="000000"/>
              </a:solidFill>
              <a:latin typeface="Lexend"/>
              <a:ea typeface="Lexend"/>
              <a:cs typeface="Lexend"/>
              <a:sym typeface="Lexend"/>
            </a:endParaRPr>
          </a:p>
        </p:txBody>
      </p:sp>
      <p:sp>
        <p:nvSpPr>
          <p:cNvPr id="178" name="Google Shape;178;p10"/>
          <p:cNvSpPr txBox="1"/>
          <p:nvPr/>
        </p:nvSpPr>
        <p:spPr>
          <a:xfrm>
            <a:off x="538300" y="1438075"/>
            <a:ext cx="24072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Lexend Light"/>
                <a:ea typeface="Lexend Light"/>
                <a:cs typeface="Lexend Light"/>
                <a:sym typeface="Lexend Light"/>
              </a:rPr>
              <a:t>Based on this activity, can you name at least </a:t>
            </a:r>
            <a:r>
              <a:rPr lang="en" sz="900" b="0" i="1" u="none" strike="noStrike" cap="none">
                <a:solidFill>
                  <a:schemeClr val="dk1"/>
                </a:solidFill>
                <a:latin typeface="Lexend Light"/>
                <a:ea typeface="Lexend Light"/>
                <a:cs typeface="Lexend Light"/>
                <a:sym typeface="Lexend Light"/>
              </a:rPr>
              <a:t>three things</a:t>
            </a:r>
            <a:r>
              <a:rPr lang="en" sz="900" b="0" i="0" u="none" strike="noStrike" cap="none">
                <a:solidFill>
                  <a:schemeClr val="dk1"/>
                </a:solidFill>
                <a:latin typeface="Lexend Light"/>
                <a:ea typeface="Lexend Light"/>
                <a:cs typeface="Lexend Light"/>
                <a:sym typeface="Lexend Light"/>
              </a:rPr>
              <a:t> that are </a:t>
            </a:r>
            <a:r>
              <a:rPr lang="en" sz="900" b="1" i="0" u="none" strike="noStrike" cap="none">
                <a:solidFill>
                  <a:schemeClr val="dk1"/>
                </a:solidFill>
                <a:latin typeface="Lexend"/>
                <a:ea typeface="Lexend"/>
                <a:cs typeface="Lexend"/>
                <a:sym typeface="Lexend"/>
              </a:rPr>
              <a:t>the same</a:t>
            </a:r>
            <a:r>
              <a:rPr lang="en" sz="900" b="0" i="0" u="none" strike="noStrike" cap="none">
                <a:solidFill>
                  <a:schemeClr val="dk1"/>
                </a:solidFill>
                <a:latin typeface="Lexend Light"/>
                <a:ea typeface="Lexend Light"/>
                <a:cs typeface="Lexend Light"/>
                <a:sym typeface="Lexend Light"/>
              </a:rPr>
              <a:t> between animal cells and plant cells?</a:t>
            </a:r>
            <a:endParaRPr sz="900" b="0" i="0" u="none" strike="noStrike" cap="none">
              <a:solidFill>
                <a:srgbClr val="000000"/>
              </a:solidFill>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11"/>
          <p:cNvSpPr txBox="1"/>
          <p:nvPr/>
        </p:nvSpPr>
        <p:spPr>
          <a:xfrm>
            <a:off x="381000" y="393700"/>
            <a:ext cx="78993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Draw a Cell</a:t>
            </a:r>
            <a:endParaRPr sz="3800" b="0" i="0" u="none" strike="noStrike" cap="none">
              <a:solidFill>
                <a:srgbClr val="0A7982"/>
              </a:solidFill>
              <a:latin typeface="Poppins SemiBold"/>
              <a:ea typeface="Poppins SemiBold"/>
              <a:cs typeface="Poppins SemiBold"/>
              <a:sym typeface="Poppins SemiBold"/>
            </a:endParaRPr>
          </a:p>
        </p:txBody>
      </p:sp>
      <p:pic>
        <p:nvPicPr>
          <p:cNvPr id="185" name="Google Shape;185;p11"/>
          <p:cNvPicPr preferRelativeResize="0"/>
          <p:nvPr/>
        </p:nvPicPr>
        <p:blipFill rotWithShape="1">
          <a:blip r:embed="rId4">
            <a:alphaModFix/>
          </a:blip>
          <a:srcRect l="6485" r="20318" b="19322"/>
          <a:stretch/>
        </p:blipFill>
        <p:spPr>
          <a:xfrm>
            <a:off x="485925" y="1372900"/>
            <a:ext cx="3910515" cy="2873626"/>
          </a:xfrm>
          <a:prstGeom prst="rect">
            <a:avLst/>
          </a:prstGeom>
          <a:noFill/>
          <a:ln w="9525" cap="flat" cmpd="sng">
            <a:solidFill>
              <a:schemeClr val="dk2"/>
            </a:solidFill>
            <a:prstDash val="solid"/>
            <a:round/>
            <a:headEnd type="none" w="sm" len="sm"/>
            <a:tailEnd type="none" w="sm" len="sm"/>
          </a:ln>
        </p:spPr>
      </p:pic>
      <p:pic>
        <p:nvPicPr>
          <p:cNvPr id="186" name="Google Shape;186;p11"/>
          <p:cNvPicPr preferRelativeResize="0"/>
          <p:nvPr/>
        </p:nvPicPr>
        <p:blipFill rotWithShape="1">
          <a:blip r:embed="rId5">
            <a:alphaModFix/>
          </a:blip>
          <a:srcRect l="3689" r="17817"/>
          <a:stretch/>
        </p:blipFill>
        <p:spPr>
          <a:xfrm>
            <a:off x="4572000" y="1372900"/>
            <a:ext cx="3910525" cy="28736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12"/>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Plant and Animal Cells </a:t>
            </a:r>
            <a:endParaRPr sz="3800" b="0" i="0" u="none" strike="noStrike" cap="none">
              <a:solidFill>
                <a:srgbClr val="0A7982"/>
              </a:solidFill>
              <a:latin typeface="Poppins SemiBold"/>
              <a:ea typeface="Poppins SemiBold"/>
              <a:cs typeface="Poppins SemiBold"/>
              <a:sym typeface="Poppins SemiBold"/>
            </a:endParaRPr>
          </a:p>
        </p:txBody>
      </p:sp>
      <p:sp>
        <p:nvSpPr>
          <p:cNvPr id="193" name="Google Shape;193;p12"/>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What was one thing that PUZZLED you about cells that had been answered through this activity? What did you learn?</a:t>
            </a:r>
            <a:endParaRPr sz="1600" b="0" i="0" u="none" strike="noStrike" cap="none">
              <a:solidFill>
                <a:srgbClr val="0A7982"/>
              </a:solidFill>
              <a:latin typeface="Poppins"/>
              <a:ea typeface="Poppins"/>
              <a:cs typeface="Poppins"/>
              <a:sym typeface="Poppins"/>
            </a:endParaRPr>
          </a:p>
        </p:txBody>
      </p:sp>
      <p:sp>
        <p:nvSpPr>
          <p:cNvPr id="194" name="Google Shape;194;p12"/>
          <p:cNvSpPr/>
          <p:nvPr/>
        </p:nvSpPr>
        <p:spPr>
          <a:xfrm>
            <a:off x="523300" y="1779525"/>
            <a:ext cx="7601700" cy="29379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Light"/>
              <a:ea typeface="Lexend Light"/>
              <a:cs typeface="Lexend Light"/>
              <a:sym typeface="Lexen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13"/>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Quick Quiz </a:t>
            </a:r>
            <a:endParaRPr sz="3800" b="0" i="0" u="none" strike="noStrike" cap="none">
              <a:solidFill>
                <a:srgbClr val="0A7982"/>
              </a:solidFill>
              <a:latin typeface="Poppins SemiBold"/>
              <a:ea typeface="Poppins SemiBold"/>
              <a:cs typeface="Poppins SemiBold"/>
              <a:sym typeface="Poppins SemiBold"/>
            </a:endParaRPr>
          </a:p>
        </p:txBody>
      </p:sp>
      <p:sp>
        <p:nvSpPr>
          <p:cNvPr id="201" name="Google Shape;201;p13"/>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Answer the following questions in your digital notebooks or online form.</a:t>
            </a:r>
            <a:endParaRPr sz="1600" b="0" i="0" u="none" strike="noStrike" cap="none">
              <a:solidFill>
                <a:srgbClr val="0A7982"/>
              </a:solidFill>
              <a:latin typeface="Poppins"/>
              <a:ea typeface="Poppins"/>
              <a:cs typeface="Poppins"/>
              <a:sym typeface="Poppins"/>
            </a:endParaRPr>
          </a:p>
        </p:txBody>
      </p:sp>
      <p:sp>
        <p:nvSpPr>
          <p:cNvPr id="202" name="Google Shape;202;p13"/>
          <p:cNvSpPr txBox="1"/>
          <p:nvPr/>
        </p:nvSpPr>
        <p:spPr>
          <a:xfrm>
            <a:off x="567600" y="1470775"/>
            <a:ext cx="3585600" cy="3333000"/>
          </a:xfrm>
          <a:prstGeom prst="rect">
            <a:avLst/>
          </a:prstGeom>
          <a:noFill/>
          <a:ln>
            <a:noFill/>
          </a:ln>
        </p:spPr>
        <p:txBody>
          <a:bodyPr spcFirstLastPara="1" wrap="square" lIns="91425" tIns="91425" rIns="91425" bIns="91425" anchor="t" anchorCtr="0">
            <a:noAutofit/>
          </a:bodyPr>
          <a:lstStyle/>
          <a:p>
            <a:pPr marL="393700" marR="0" lvl="0" indent="-228600" algn="l" rtl="0">
              <a:lnSpc>
                <a:spcPct val="100000"/>
              </a:lnSpc>
              <a:spcBef>
                <a:spcPts val="0"/>
              </a:spcBef>
              <a:spcAft>
                <a:spcPts val="0"/>
              </a:spcAft>
              <a:buClr>
                <a:schemeClr val="dk1"/>
              </a:buClr>
              <a:buSzPts val="1000"/>
              <a:buFont typeface="Arial"/>
              <a:buAutoNum type="arabicPeriod"/>
            </a:pPr>
            <a:r>
              <a:rPr lang="en" sz="1000" b="1" i="0" u="none" strike="noStrike" cap="none">
                <a:solidFill>
                  <a:schemeClr val="dk1"/>
                </a:solidFill>
                <a:latin typeface="Lexend"/>
                <a:ea typeface="Lexend"/>
                <a:cs typeface="Lexend"/>
                <a:sym typeface="Lexend"/>
              </a:rPr>
              <a:t>Which of these cell structures is present in both plant and animal cells?</a:t>
            </a:r>
            <a:endParaRPr sz="1000" b="1" i="0" u="none" strike="noStrike" cap="none">
              <a:solidFill>
                <a:schemeClr val="dk1"/>
              </a:solidFill>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wall</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Chloroplast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Cytoplasm</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Vacuole</a:t>
            </a:r>
            <a:endParaRPr/>
          </a:p>
          <a:p>
            <a:pPr marL="379413" marR="0" lvl="1" indent="-165100" algn="l" rtl="0">
              <a:lnSpc>
                <a:spcPct val="100000"/>
              </a:lnSpc>
              <a:spcBef>
                <a:spcPts val="0"/>
              </a:spcBef>
              <a:spcAft>
                <a:spcPts val="0"/>
              </a:spcAft>
              <a:buClr>
                <a:schemeClr val="dk1"/>
              </a:buClr>
              <a:buSzPts val="1000"/>
              <a:buFont typeface="Arial"/>
              <a:buNone/>
            </a:pPr>
            <a:endParaRPr sz="1000" b="1" i="0" u="none" strike="noStrike" cap="none">
              <a:solidFill>
                <a:schemeClr val="dk1"/>
              </a:solidFill>
              <a:latin typeface="Lexend"/>
              <a:ea typeface="Lexend"/>
              <a:cs typeface="Lexend"/>
              <a:sym typeface="Lexend"/>
            </a:endParaRPr>
          </a:p>
          <a:p>
            <a:pPr marL="379413" marR="0" lvl="1" indent="-228600" algn="l" rtl="0">
              <a:lnSpc>
                <a:spcPct val="100000"/>
              </a:lnSpc>
              <a:spcBef>
                <a:spcPts val="0"/>
              </a:spcBef>
              <a:spcAft>
                <a:spcPts val="0"/>
              </a:spcAft>
              <a:buClr>
                <a:schemeClr val="dk1"/>
              </a:buClr>
              <a:buSzPts val="1000"/>
              <a:buFont typeface="Arial"/>
              <a:buAutoNum type="arabicPeriod" startAt="2"/>
            </a:pPr>
            <a:r>
              <a:rPr lang="en" sz="1000" b="1" i="0" u="none" strike="noStrike" cap="none">
                <a:solidFill>
                  <a:schemeClr val="dk1"/>
                </a:solidFill>
                <a:latin typeface="Lexend"/>
                <a:ea typeface="Lexend"/>
                <a:cs typeface="Lexend"/>
                <a:sym typeface="Lexend"/>
              </a:rPr>
              <a:t>Which cell component controls the substances that enter and exit a cell?</a:t>
            </a:r>
            <a:endParaRPr sz="1000" b="1" i="0" u="none" strike="noStrike" cap="none">
              <a:solidFill>
                <a:schemeClr val="dk1"/>
              </a:solidFill>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membrane</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wall</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Chloroplast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Cytoplasm</a:t>
            </a:r>
            <a:endParaRPr sz="1000" b="0" i="0" u="none" strike="noStrike" cap="none">
              <a:solidFill>
                <a:schemeClr val="dk1"/>
              </a:solidFill>
              <a:latin typeface="Lexend Light"/>
              <a:ea typeface="Lexend Light"/>
              <a:cs typeface="Lexend Light"/>
              <a:sym typeface="Lexend Light"/>
            </a:endParaRPr>
          </a:p>
          <a:p>
            <a:pPr marL="165100" marR="0" lvl="0" indent="0" algn="l" rtl="0">
              <a:lnSpc>
                <a:spcPct val="100000"/>
              </a:lnSpc>
              <a:spcBef>
                <a:spcPts val="0"/>
              </a:spcBef>
              <a:spcAft>
                <a:spcPts val="0"/>
              </a:spcAft>
              <a:buNone/>
            </a:pPr>
            <a:endParaRPr sz="1000" b="0" i="0" u="none" strike="noStrike" cap="none">
              <a:solidFill>
                <a:schemeClr val="dk1"/>
              </a:solidFill>
              <a:latin typeface="Lexend Light"/>
              <a:ea typeface="Lexend Light"/>
              <a:cs typeface="Lexend Light"/>
              <a:sym typeface="Lexend Light"/>
            </a:endParaRPr>
          </a:p>
          <a:p>
            <a:pPr marL="393700" marR="0" lvl="0" indent="-228600" algn="l" rtl="0">
              <a:lnSpc>
                <a:spcPct val="100000"/>
              </a:lnSpc>
              <a:spcBef>
                <a:spcPts val="0"/>
              </a:spcBef>
              <a:spcAft>
                <a:spcPts val="0"/>
              </a:spcAft>
              <a:buClr>
                <a:schemeClr val="dk1"/>
              </a:buClr>
              <a:buSzPts val="1000"/>
              <a:buFont typeface="Arial"/>
              <a:buAutoNum type="arabicPeriod" startAt="3"/>
            </a:pPr>
            <a:r>
              <a:rPr lang="en" sz="1000" b="1" i="0" u="none" strike="noStrike" cap="none">
                <a:solidFill>
                  <a:schemeClr val="dk1"/>
                </a:solidFill>
                <a:latin typeface="Lexend"/>
                <a:ea typeface="Lexend"/>
                <a:cs typeface="Lexend"/>
                <a:sym typeface="Lexend"/>
              </a:rPr>
              <a:t>In which component of a plant cell does photosynthesis occur?</a:t>
            </a:r>
            <a:endParaRPr sz="1000" b="1" i="0" u="none" strike="noStrike" cap="none">
              <a:solidFill>
                <a:schemeClr val="dk1"/>
              </a:solidFill>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membrane</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wall</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Chloroplast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Cytoplasm</a:t>
            </a:r>
            <a:endParaRPr sz="1800" b="0" i="0" u="none" strike="noStrike" cap="none">
              <a:solidFill>
                <a:schemeClr val="dk2"/>
              </a:solidFill>
              <a:latin typeface="Lexend Light"/>
              <a:ea typeface="Lexend Light"/>
              <a:cs typeface="Lexend Light"/>
              <a:sym typeface="Lexend Light"/>
            </a:endParaRPr>
          </a:p>
        </p:txBody>
      </p:sp>
      <p:sp>
        <p:nvSpPr>
          <p:cNvPr id="203" name="Google Shape;203;p13"/>
          <p:cNvSpPr txBox="1"/>
          <p:nvPr/>
        </p:nvSpPr>
        <p:spPr>
          <a:xfrm>
            <a:off x="4630475" y="1470775"/>
            <a:ext cx="3724200" cy="3333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rgbClr val="000000"/>
              </a:buClr>
              <a:buSzPts val="1000"/>
              <a:buFont typeface="Arial"/>
              <a:buAutoNum type="arabicPeriod" startAt="4"/>
            </a:pPr>
            <a:r>
              <a:rPr lang="en" sz="1000" b="1" i="0" u="none" strike="noStrike" cap="none">
                <a:solidFill>
                  <a:schemeClr val="dk1"/>
                </a:solidFill>
                <a:latin typeface="Lexend"/>
                <a:ea typeface="Lexend"/>
                <a:cs typeface="Lexend"/>
                <a:sym typeface="Lexend"/>
              </a:rPr>
              <a:t>What does the cell nucleus do?</a:t>
            </a:r>
            <a:endParaRPr sz="1000" b="1" i="0" u="none" strike="noStrike" cap="none">
              <a:solidFill>
                <a:schemeClr val="dk1"/>
              </a:solidFill>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Provides support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Keeps the cell firm</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Absorbs sunlight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Controls cell activity</a:t>
            </a:r>
            <a:endParaRPr sz="1000" b="0" i="0" u="none" strike="noStrike" cap="none">
              <a:solidFill>
                <a:schemeClr val="dk1"/>
              </a:solidFill>
              <a:latin typeface="Lexend Light"/>
              <a:ea typeface="Lexend Light"/>
              <a:cs typeface="Lexend Light"/>
              <a:sym typeface="Lexend Ligh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Lexend Light"/>
              <a:ea typeface="Lexend Light"/>
              <a:cs typeface="Lexend Light"/>
              <a:sym typeface="Lexend Light"/>
            </a:endParaRPr>
          </a:p>
          <a:p>
            <a:pPr marL="228600" marR="0" lvl="0" indent="-228600" algn="l" rtl="0">
              <a:lnSpc>
                <a:spcPct val="100000"/>
              </a:lnSpc>
              <a:spcBef>
                <a:spcPts val="0"/>
              </a:spcBef>
              <a:spcAft>
                <a:spcPts val="0"/>
              </a:spcAft>
              <a:buClr>
                <a:srgbClr val="000000"/>
              </a:buClr>
              <a:buSzPts val="1000"/>
              <a:buFont typeface="Arial"/>
              <a:buAutoNum type="arabicPeriod" startAt="4"/>
            </a:pPr>
            <a:r>
              <a:rPr lang="en" sz="1000" b="1" i="0" u="none" strike="noStrike" cap="none">
                <a:solidFill>
                  <a:schemeClr val="dk1"/>
                </a:solidFill>
                <a:latin typeface="Lexend"/>
                <a:ea typeface="Lexend"/>
                <a:cs typeface="Lexend"/>
                <a:sym typeface="Lexend"/>
              </a:rPr>
              <a:t>What makes raw vegetables crunchy?</a:t>
            </a:r>
            <a:endParaRPr sz="1000" b="1" i="0" u="none" strike="noStrike" cap="none">
              <a:solidFill>
                <a:schemeClr val="dk1"/>
              </a:solidFill>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Their cytoplasm</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Their mitochondria</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Rigid cell walls</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Their chloroplasts</a:t>
            </a:r>
            <a:endParaRPr sz="1800" b="0" i="0" u="none" strike="noStrike" cap="none">
              <a:solidFill>
                <a:schemeClr val="dk2"/>
              </a:solidFill>
              <a:latin typeface="Lexend Light"/>
              <a:ea typeface="Lexend Light"/>
              <a:cs typeface="Lexend Light"/>
              <a:sym typeface="Lexend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sp>
        <p:nvSpPr>
          <p:cNvPr id="209" name="Google Shape;209;p14"/>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Quick Quiz: Answers </a:t>
            </a:r>
            <a:endParaRPr sz="3800" b="0" i="0" u="none" strike="noStrike" cap="none">
              <a:solidFill>
                <a:srgbClr val="0A7982"/>
              </a:solidFill>
              <a:latin typeface="Poppins SemiBold"/>
              <a:ea typeface="Poppins SemiBold"/>
              <a:cs typeface="Poppins SemiBold"/>
              <a:sym typeface="Poppins SemiBold"/>
            </a:endParaRPr>
          </a:p>
        </p:txBody>
      </p:sp>
      <p:sp>
        <p:nvSpPr>
          <p:cNvPr id="210" name="Google Shape;210;p14"/>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Answer the following questions in your digital notebooks or online form.</a:t>
            </a:r>
            <a:endParaRPr sz="1600" b="0" i="0" u="none" strike="noStrike" cap="none">
              <a:solidFill>
                <a:srgbClr val="0A7982"/>
              </a:solidFill>
              <a:latin typeface="Poppins"/>
              <a:ea typeface="Poppins"/>
              <a:cs typeface="Poppins"/>
              <a:sym typeface="Poppins"/>
            </a:endParaRPr>
          </a:p>
        </p:txBody>
      </p:sp>
      <p:sp>
        <p:nvSpPr>
          <p:cNvPr id="211" name="Google Shape;211;p14"/>
          <p:cNvSpPr txBox="1"/>
          <p:nvPr/>
        </p:nvSpPr>
        <p:spPr>
          <a:xfrm>
            <a:off x="567600" y="1470775"/>
            <a:ext cx="3585600" cy="3333000"/>
          </a:xfrm>
          <a:prstGeom prst="rect">
            <a:avLst/>
          </a:prstGeom>
          <a:noFill/>
          <a:ln>
            <a:noFill/>
          </a:ln>
        </p:spPr>
        <p:txBody>
          <a:bodyPr spcFirstLastPara="1" wrap="square" lIns="91425" tIns="91425" rIns="91425" bIns="91425" anchor="t" anchorCtr="0">
            <a:noAutofit/>
          </a:bodyPr>
          <a:lstStyle/>
          <a:p>
            <a:pPr marL="393700" marR="0" lvl="0" indent="-228600" algn="l" rtl="0">
              <a:lnSpc>
                <a:spcPct val="100000"/>
              </a:lnSpc>
              <a:spcBef>
                <a:spcPts val="0"/>
              </a:spcBef>
              <a:spcAft>
                <a:spcPts val="0"/>
              </a:spcAft>
              <a:buClr>
                <a:schemeClr val="dk1"/>
              </a:buClr>
              <a:buSzPts val="1000"/>
              <a:buFont typeface="Arial"/>
              <a:buAutoNum type="arabicPeriod"/>
            </a:pPr>
            <a:r>
              <a:rPr lang="en" sz="1000" b="1" i="0" u="none" strike="noStrike" cap="none">
                <a:solidFill>
                  <a:schemeClr val="dk1"/>
                </a:solidFill>
                <a:latin typeface="Lexend"/>
                <a:ea typeface="Lexend"/>
                <a:cs typeface="Lexend"/>
                <a:sym typeface="Lexend"/>
              </a:rPr>
              <a:t>Which of these cell structures is present in both plant and animal cells?</a:t>
            </a:r>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wall</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Chloroplast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a:buAutoNum type="alphaLcPeriod"/>
            </a:pPr>
            <a:r>
              <a:rPr lang="en" sz="1000" b="1" i="0" u="none" strike="noStrike" cap="none">
                <a:solidFill>
                  <a:schemeClr val="dk1"/>
                </a:solidFill>
                <a:highlight>
                  <a:srgbClr val="C5EDED"/>
                </a:highlight>
                <a:latin typeface="Lexend"/>
                <a:ea typeface="Lexend"/>
                <a:cs typeface="Lexend"/>
                <a:sym typeface="Lexend"/>
              </a:rPr>
              <a:t>Cytoplasm</a:t>
            </a:r>
            <a:endParaRPr sz="1000" b="1" i="0" u="none" strike="noStrike" cap="none">
              <a:solidFill>
                <a:schemeClr val="dk1"/>
              </a:solidFill>
              <a:highlight>
                <a:srgbClr val="C5EDED"/>
              </a:highlight>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Vacuole</a:t>
            </a:r>
            <a:endParaRPr sz="1000" b="0" i="0" u="none" strike="noStrike" cap="none">
              <a:solidFill>
                <a:schemeClr val="dk1"/>
              </a:solidFill>
              <a:latin typeface="Lexend Light"/>
              <a:ea typeface="Lexend Light"/>
              <a:cs typeface="Lexend Light"/>
              <a:sym typeface="Lexend Light"/>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Lexend Light"/>
              <a:ea typeface="Lexend Light"/>
              <a:cs typeface="Lexend Light"/>
              <a:sym typeface="Lexend Light"/>
            </a:endParaRPr>
          </a:p>
          <a:p>
            <a:pPr marL="379413" marR="0" lvl="1" indent="-228600" algn="l" rtl="0">
              <a:lnSpc>
                <a:spcPct val="100000"/>
              </a:lnSpc>
              <a:spcBef>
                <a:spcPts val="0"/>
              </a:spcBef>
              <a:spcAft>
                <a:spcPts val="0"/>
              </a:spcAft>
              <a:buClr>
                <a:schemeClr val="dk1"/>
              </a:buClr>
              <a:buSzPts val="1000"/>
              <a:buFont typeface="Arial"/>
              <a:buAutoNum type="arabicPeriod" startAt="2"/>
            </a:pPr>
            <a:r>
              <a:rPr lang="en" sz="1000" b="1" i="0" u="none" strike="noStrike" cap="none">
                <a:solidFill>
                  <a:schemeClr val="dk1"/>
                </a:solidFill>
                <a:latin typeface="Lexend"/>
                <a:ea typeface="Lexend"/>
                <a:cs typeface="Lexend"/>
                <a:sym typeface="Lexend"/>
              </a:rPr>
              <a:t>Which cell component controls the substances that enter and exit a cell?</a:t>
            </a:r>
            <a:endParaRPr/>
          </a:p>
          <a:p>
            <a:pPr marL="914400" marR="0" lvl="1" indent="-292100" algn="l" rtl="0">
              <a:lnSpc>
                <a:spcPct val="100000"/>
              </a:lnSpc>
              <a:spcBef>
                <a:spcPts val="0"/>
              </a:spcBef>
              <a:spcAft>
                <a:spcPts val="0"/>
              </a:spcAft>
              <a:buClr>
                <a:schemeClr val="dk1"/>
              </a:buClr>
              <a:buSzPts val="1000"/>
              <a:buFont typeface="Lexend"/>
              <a:buAutoNum type="alphaLcPeriod"/>
            </a:pPr>
            <a:r>
              <a:rPr lang="en" sz="1000" b="1" i="0" u="none" strike="noStrike" cap="none">
                <a:solidFill>
                  <a:schemeClr val="dk1"/>
                </a:solidFill>
                <a:highlight>
                  <a:srgbClr val="C5EDED"/>
                </a:highlight>
                <a:latin typeface="Lexend"/>
                <a:ea typeface="Lexend"/>
                <a:cs typeface="Lexend"/>
                <a:sym typeface="Lexend"/>
              </a:rPr>
              <a:t>Cell membrane</a:t>
            </a:r>
            <a:endParaRPr sz="1000" b="1" i="0" u="none" strike="noStrike" cap="none">
              <a:solidFill>
                <a:schemeClr val="dk1"/>
              </a:solidFill>
              <a:highlight>
                <a:srgbClr val="C5EDED"/>
              </a:highlight>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wall</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Chloroplast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Cytoplasm</a:t>
            </a:r>
            <a:endParaRPr sz="1000" b="0" i="0" u="none" strike="noStrike" cap="none">
              <a:solidFill>
                <a:schemeClr val="dk1"/>
              </a:solidFill>
              <a:latin typeface="Lexend Light"/>
              <a:ea typeface="Lexend Light"/>
              <a:cs typeface="Lexend Light"/>
              <a:sym typeface="Lexend Light"/>
            </a:endParaRPr>
          </a:p>
          <a:p>
            <a:pPr marL="45720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Lexend Light"/>
              <a:ea typeface="Lexend Light"/>
              <a:cs typeface="Lexend Light"/>
              <a:sym typeface="Lexend Light"/>
            </a:endParaRPr>
          </a:p>
          <a:p>
            <a:pPr marL="393700" marR="0" lvl="0" indent="-228600" algn="l" rtl="0">
              <a:lnSpc>
                <a:spcPct val="100000"/>
              </a:lnSpc>
              <a:spcBef>
                <a:spcPts val="0"/>
              </a:spcBef>
              <a:spcAft>
                <a:spcPts val="0"/>
              </a:spcAft>
              <a:buClr>
                <a:schemeClr val="dk1"/>
              </a:buClr>
              <a:buSzPts val="1000"/>
              <a:buFont typeface="Arial"/>
              <a:buAutoNum type="arabicPeriod" startAt="3"/>
            </a:pPr>
            <a:r>
              <a:rPr lang="en" sz="1000" b="1" i="0" u="none" strike="noStrike" cap="none">
                <a:solidFill>
                  <a:schemeClr val="dk1"/>
                </a:solidFill>
                <a:latin typeface="Lexend"/>
                <a:ea typeface="Lexend"/>
                <a:cs typeface="Lexend"/>
                <a:sym typeface="Lexend"/>
              </a:rPr>
              <a:t>In which component of a plant cell does photosynthesis occur?</a:t>
            </a:r>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membrane</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Cell wall</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a:buAutoNum type="alphaLcPeriod"/>
            </a:pPr>
            <a:r>
              <a:rPr lang="en" sz="1000" b="1" i="0" u="none" strike="noStrike" cap="none">
                <a:solidFill>
                  <a:schemeClr val="dk1"/>
                </a:solidFill>
                <a:highlight>
                  <a:srgbClr val="C5EDED"/>
                </a:highlight>
                <a:latin typeface="Lexend"/>
                <a:ea typeface="Lexend"/>
                <a:cs typeface="Lexend"/>
                <a:sym typeface="Lexend"/>
              </a:rPr>
              <a:t>Chloroplast</a:t>
            </a:r>
            <a:endParaRPr sz="1000" b="1" i="0" u="none" strike="noStrike" cap="none">
              <a:solidFill>
                <a:schemeClr val="dk1"/>
              </a:solidFill>
              <a:highlight>
                <a:srgbClr val="C5EDED"/>
              </a:highlight>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Cytoplasm</a:t>
            </a:r>
            <a:endParaRPr sz="1800" b="0" i="0" u="none" strike="noStrike" cap="none">
              <a:solidFill>
                <a:schemeClr val="dk2"/>
              </a:solidFill>
              <a:latin typeface="Lexend"/>
              <a:ea typeface="Lexend"/>
              <a:cs typeface="Lexend"/>
              <a:sym typeface="Lexend"/>
            </a:endParaRPr>
          </a:p>
        </p:txBody>
      </p:sp>
      <p:sp>
        <p:nvSpPr>
          <p:cNvPr id="212" name="Google Shape;212;p14"/>
          <p:cNvSpPr txBox="1"/>
          <p:nvPr/>
        </p:nvSpPr>
        <p:spPr>
          <a:xfrm>
            <a:off x="4630475" y="1470775"/>
            <a:ext cx="3724200" cy="3333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rgbClr val="000000"/>
              </a:buClr>
              <a:buSzPts val="1000"/>
              <a:buFont typeface="Arial"/>
              <a:buAutoNum type="arabicPeriod" startAt="4"/>
            </a:pPr>
            <a:r>
              <a:rPr lang="en" sz="1000" b="1" i="0" u="none" strike="noStrike" cap="none">
                <a:solidFill>
                  <a:schemeClr val="dk1"/>
                </a:solidFill>
                <a:latin typeface="Lexend"/>
                <a:ea typeface="Lexend"/>
                <a:cs typeface="Lexend"/>
                <a:sym typeface="Lexend"/>
              </a:rPr>
              <a:t>What does the cell nucleus do?</a:t>
            </a:r>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Provides support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Keeps the cell firm</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Absorbs sunlight</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a:buAutoNum type="alphaLcPeriod"/>
            </a:pPr>
            <a:r>
              <a:rPr lang="en" sz="1000" b="1" i="0" u="none" strike="noStrike" cap="none">
                <a:solidFill>
                  <a:schemeClr val="dk1"/>
                </a:solidFill>
                <a:highlight>
                  <a:srgbClr val="C5EDED"/>
                </a:highlight>
                <a:latin typeface="Lexend"/>
                <a:ea typeface="Lexend"/>
                <a:cs typeface="Lexend"/>
                <a:sym typeface="Lexend"/>
              </a:rPr>
              <a:t>Controls cell activity</a:t>
            </a:r>
            <a:endParaRPr sz="1000" b="1" i="0" u="none" strike="noStrike" cap="none">
              <a:solidFill>
                <a:schemeClr val="dk1"/>
              </a:solidFill>
              <a:highlight>
                <a:srgbClr val="C5EDED"/>
              </a:highlight>
              <a:latin typeface="Lexend"/>
              <a:ea typeface="Lexend"/>
              <a:cs typeface="Lexend"/>
              <a:sym typeface="Lexend"/>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Lexend Light"/>
              <a:ea typeface="Lexend Light"/>
              <a:cs typeface="Lexend Light"/>
              <a:sym typeface="Lexend Light"/>
            </a:endParaRPr>
          </a:p>
          <a:p>
            <a:pPr marL="228600" marR="0" lvl="0" indent="-228600" algn="l" rtl="0">
              <a:lnSpc>
                <a:spcPct val="100000"/>
              </a:lnSpc>
              <a:spcBef>
                <a:spcPts val="0"/>
              </a:spcBef>
              <a:spcAft>
                <a:spcPts val="0"/>
              </a:spcAft>
              <a:buClr>
                <a:srgbClr val="000000"/>
              </a:buClr>
              <a:buSzPts val="1000"/>
              <a:buFont typeface="Arial"/>
              <a:buAutoNum type="arabicPeriod" startAt="4"/>
            </a:pPr>
            <a:r>
              <a:rPr lang="en" sz="1000" b="1" i="0" u="none" strike="noStrike" cap="none">
                <a:solidFill>
                  <a:schemeClr val="dk1"/>
                </a:solidFill>
                <a:latin typeface="Lexend"/>
                <a:ea typeface="Lexend"/>
                <a:cs typeface="Lexend"/>
                <a:sym typeface="Lexend"/>
              </a:rPr>
              <a:t>What makes raw vegetables crunchy?</a:t>
            </a:r>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Their cytoplasm</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Their mitochondria</a:t>
            </a:r>
            <a:endParaRPr sz="1000" b="0" i="0" u="none" strike="noStrike" cap="none">
              <a:solidFill>
                <a:schemeClr val="dk1"/>
              </a:solidFill>
              <a:latin typeface="Lexend Light"/>
              <a:ea typeface="Lexend Light"/>
              <a:cs typeface="Lexend Light"/>
              <a:sym typeface="Lexend Light"/>
            </a:endParaRPr>
          </a:p>
          <a:p>
            <a:pPr marL="914400" marR="0" lvl="1" indent="-292100" algn="l" rtl="0">
              <a:lnSpc>
                <a:spcPct val="100000"/>
              </a:lnSpc>
              <a:spcBef>
                <a:spcPts val="0"/>
              </a:spcBef>
              <a:spcAft>
                <a:spcPts val="0"/>
              </a:spcAft>
              <a:buClr>
                <a:schemeClr val="dk1"/>
              </a:buClr>
              <a:buSzPts val="1000"/>
              <a:buFont typeface="Lexend"/>
              <a:buAutoNum type="alphaLcPeriod"/>
            </a:pPr>
            <a:r>
              <a:rPr lang="en" sz="1000" b="1" i="0" u="none" strike="noStrike" cap="none">
                <a:solidFill>
                  <a:schemeClr val="dk1"/>
                </a:solidFill>
                <a:highlight>
                  <a:srgbClr val="C5EDED"/>
                </a:highlight>
                <a:latin typeface="Lexend"/>
                <a:ea typeface="Lexend"/>
                <a:cs typeface="Lexend"/>
                <a:sym typeface="Lexend"/>
              </a:rPr>
              <a:t>Rigid cell walls</a:t>
            </a:r>
            <a:endParaRPr sz="1000" b="1" i="0" u="none" strike="noStrike" cap="none">
              <a:solidFill>
                <a:schemeClr val="dk1"/>
              </a:solidFill>
              <a:highlight>
                <a:srgbClr val="C5EDED"/>
              </a:highlight>
              <a:latin typeface="Lexend"/>
              <a:ea typeface="Lexend"/>
              <a:cs typeface="Lexend"/>
              <a:sym typeface="Lexend"/>
            </a:endParaRPr>
          </a:p>
          <a:p>
            <a:pPr marL="914400" marR="0" lvl="1" indent="-292100" algn="l" rtl="0">
              <a:lnSpc>
                <a:spcPct val="100000"/>
              </a:lnSpc>
              <a:spcBef>
                <a:spcPts val="0"/>
              </a:spcBef>
              <a:spcAft>
                <a:spcPts val="0"/>
              </a:spcAft>
              <a:buClr>
                <a:schemeClr val="dk1"/>
              </a:buClr>
              <a:buSzPts val="1000"/>
              <a:buFont typeface="Lexend Light"/>
              <a:buAutoNum type="alphaLcPeriod"/>
            </a:pPr>
            <a:r>
              <a:rPr lang="en" sz="1000" b="0" i="0" u="none" strike="noStrike" cap="none">
                <a:solidFill>
                  <a:schemeClr val="dk1"/>
                </a:solidFill>
                <a:latin typeface="Lexend Light"/>
                <a:ea typeface="Lexend Light"/>
                <a:cs typeface="Lexend Light"/>
                <a:sym typeface="Lexend Light"/>
              </a:rPr>
              <a:t>Their chloroplasts</a:t>
            </a:r>
            <a:endParaRPr sz="1800" b="0" i="0" u="none" strike="noStrike" cap="none">
              <a:solidFill>
                <a:schemeClr val="dk2"/>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2"/>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Name this Cell</a:t>
            </a:r>
            <a:endParaRPr sz="3800" b="0" i="0" u="none" strike="noStrike" cap="none">
              <a:solidFill>
                <a:srgbClr val="0A7982"/>
              </a:solidFill>
              <a:latin typeface="Poppins SemiBold"/>
              <a:ea typeface="Poppins SemiBold"/>
              <a:cs typeface="Poppins SemiBold"/>
              <a:sym typeface="Poppins SemiBold"/>
            </a:endParaRPr>
          </a:p>
        </p:txBody>
      </p:sp>
      <p:sp>
        <p:nvSpPr>
          <p:cNvPr id="65" name="Google Shape;65;p2"/>
          <p:cNvSpPr txBox="1"/>
          <p:nvPr/>
        </p:nvSpPr>
        <p:spPr>
          <a:xfrm>
            <a:off x="393700" y="1028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What type of cell is this?</a:t>
            </a:r>
            <a:endParaRPr sz="1600" b="0" i="0" u="none" strike="noStrike" cap="none">
              <a:solidFill>
                <a:srgbClr val="0A7982"/>
              </a:solidFill>
              <a:latin typeface="Poppins"/>
              <a:ea typeface="Poppins"/>
              <a:cs typeface="Poppins"/>
              <a:sym typeface="Poppins"/>
            </a:endParaRPr>
          </a:p>
        </p:txBody>
      </p:sp>
      <p:pic>
        <p:nvPicPr>
          <p:cNvPr id="67" name="Google Shape;67;p2"/>
          <p:cNvPicPr preferRelativeResize="0"/>
          <p:nvPr/>
        </p:nvPicPr>
        <p:blipFill rotWithShape="1">
          <a:blip r:embed="rId4">
            <a:alphaModFix/>
          </a:blip>
          <a:srcRect/>
          <a:stretch/>
        </p:blipFill>
        <p:spPr>
          <a:xfrm>
            <a:off x="2105550" y="1349950"/>
            <a:ext cx="4469974" cy="3300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3"/>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Plant Cell</a:t>
            </a:r>
            <a:endParaRPr sz="3800" b="0" i="0" u="none" strike="noStrike" cap="none">
              <a:solidFill>
                <a:srgbClr val="0A7982"/>
              </a:solidFill>
              <a:latin typeface="Poppins SemiBold"/>
              <a:ea typeface="Poppins SemiBold"/>
              <a:cs typeface="Poppins SemiBold"/>
              <a:sym typeface="Poppins SemiBold"/>
            </a:endParaRPr>
          </a:p>
        </p:txBody>
      </p:sp>
      <p:sp>
        <p:nvSpPr>
          <p:cNvPr id="73" name="Google Shape;73;p3"/>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Under the microscope</a:t>
            </a:r>
            <a:endParaRPr sz="1600" b="0" i="0" u="none" strike="noStrike" cap="none">
              <a:solidFill>
                <a:srgbClr val="0A7982"/>
              </a:solidFill>
              <a:latin typeface="Poppins"/>
              <a:ea typeface="Poppins"/>
              <a:cs typeface="Poppins"/>
              <a:sym typeface="Poppins"/>
            </a:endParaRPr>
          </a:p>
        </p:txBody>
      </p:sp>
      <p:pic>
        <p:nvPicPr>
          <p:cNvPr id="74" name="Google Shape;74;p3" title="Microscope View of Plant Cells"/>
          <p:cNvPicPr preferRelativeResize="0"/>
          <p:nvPr/>
        </p:nvPicPr>
        <p:blipFill rotWithShape="1">
          <a:blip r:embed="rId4">
            <a:alphaModFix/>
          </a:blip>
          <a:srcRect/>
          <a:stretch/>
        </p:blipFill>
        <p:spPr>
          <a:xfrm>
            <a:off x="1615908" y="1437408"/>
            <a:ext cx="5912183" cy="3340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4"/>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Animal Cell</a:t>
            </a:r>
            <a:endParaRPr sz="3800" b="0" i="0" u="none" strike="noStrike" cap="none">
              <a:solidFill>
                <a:srgbClr val="0A7982"/>
              </a:solidFill>
              <a:latin typeface="Poppins SemiBold"/>
              <a:ea typeface="Poppins SemiBold"/>
              <a:cs typeface="Poppins SemiBold"/>
              <a:sym typeface="Poppins SemiBold"/>
            </a:endParaRPr>
          </a:p>
        </p:txBody>
      </p:sp>
      <p:sp>
        <p:nvSpPr>
          <p:cNvPr id="81" name="Google Shape;81;p4"/>
          <p:cNvSpPr txBox="1"/>
          <p:nvPr/>
        </p:nvSpPr>
        <p:spPr>
          <a:xfrm>
            <a:off x="393700" y="1028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Under the microscope</a:t>
            </a:r>
            <a:endParaRPr sz="1600" b="0" i="0" u="none" strike="noStrike" cap="none">
              <a:solidFill>
                <a:srgbClr val="0A7982"/>
              </a:solidFill>
              <a:latin typeface="Poppins"/>
              <a:ea typeface="Poppins"/>
              <a:cs typeface="Poppins"/>
              <a:sym typeface="Poppins"/>
            </a:endParaRPr>
          </a:p>
        </p:txBody>
      </p:sp>
      <p:pic>
        <p:nvPicPr>
          <p:cNvPr id="82" name="Google Shape;82;p4" title="Mitosis in an animal cell Under the Microscope"/>
          <p:cNvPicPr preferRelativeResize="0"/>
          <p:nvPr/>
        </p:nvPicPr>
        <p:blipFill rotWithShape="1">
          <a:blip r:embed="rId4">
            <a:alphaModFix/>
          </a:blip>
          <a:srcRect/>
          <a:stretch/>
        </p:blipFill>
        <p:spPr>
          <a:xfrm>
            <a:off x="1639743" y="1442116"/>
            <a:ext cx="5864514" cy="33131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5"/>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Cells Discussion</a:t>
            </a:r>
            <a:endParaRPr sz="3800" b="0" i="0" u="none" strike="noStrike" cap="none">
              <a:solidFill>
                <a:srgbClr val="0A7982"/>
              </a:solidFill>
              <a:latin typeface="Poppins SemiBold"/>
              <a:ea typeface="Poppins SemiBold"/>
              <a:cs typeface="Poppins SemiBold"/>
              <a:sym typeface="Poppins SemiBold"/>
            </a:endParaRPr>
          </a:p>
        </p:txBody>
      </p:sp>
      <p:sp>
        <p:nvSpPr>
          <p:cNvPr id="89" name="Google Shape;89;p5"/>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Illustration vs under the microscope</a:t>
            </a:r>
            <a:endParaRPr sz="1600" b="0" i="0" u="none" strike="noStrike" cap="none">
              <a:solidFill>
                <a:srgbClr val="0A7982"/>
              </a:solidFill>
              <a:latin typeface="Poppins"/>
              <a:ea typeface="Poppins"/>
              <a:cs typeface="Poppins"/>
              <a:sym typeface="Poppins"/>
            </a:endParaRPr>
          </a:p>
        </p:txBody>
      </p:sp>
      <p:sp>
        <p:nvSpPr>
          <p:cNvPr id="90" name="Google Shape;90;p5"/>
          <p:cNvSpPr txBox="1"/>
          <p:nvPr/>
        </p:nvSpPr>
        <p:spPr>
          <a:xfrm>
            <a:off x="538275" y="1502675"/>
            <a:ext cx="7742100" cy="317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Lexend"/>
                <a:ea typeface="Lexend"/>
                <a:cs typeface="Lexend"/>
                <a:sym typeface="Lexend"/>
              </a:rPr>
              <a:t>Guiding questions:</a:t>
            </a:r>
            <a:endParaRPr sz="1800" b="0" i="0" u="none" strike="noStrike" cap="none">
              <a:solidFill>
                <a:schemeClr val="dk2"/>
              </a:solidFill>
              <a:latin typeface="Lexend"/>
              <a:ea typeface="Lexend"/>
              <a:cs typeface="Lexend"/>
              <a:sym typeface="Lexen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Lexend"/>
              <a:ea typeface="Lexend"/>
              <a:cs typeface="Lexend"/>
              <a:sym typeface="Lexend"/>
            </a:endParaRPr>
          </a:p>
          <a:p>
            <a:pPr marL="457200" marR="0" lvl="0" indent="-342900" algn="l" rtl="0">
              <a:lnSpc>
                <a:spcPct val="100000"/>
              </a:lnSpc>
              <a:spcBef>
                <a:spcPts val="0"/>
              </a:spcBef>
              <a:spcAft>
                <a:spcPts val="0"/>
              </a:spcAft>
              <a:buClr>
                <a:schemeClr val="dk2"/>
              </a:buClr>
              <a:buSzPts val="1800"/>
              <a:buFont typeface="Lexend"/>
              <a:buChar char="●"/>
            </a:pPr>
            <a:r>
              <a:rPr lang="en" sz="1800" b="0" i="0" u="none" strike="noStrike" cap="none">
                <a:solidFill>
                  <a:schemeClr val="dk2"/>
                </a:solidFill>
                <a:latin typeface="Lexend"/>
                <a:ea typeface="Lexend"/>
                <a:cs typeface="Lexend"/>
                <a:sym typeface="Lexend"/>
              </a:rPr>
              <a:t>What was it like viewing plant and animal cells using a microscope? </a:t>
            </a:r>
            <a:endParaRPr sz="1800" b="0" i="0" u="none" strike="noStrike" cap="none">
              <a:solidFill>
                <a:schemeClr val="dk2"/>
              </a:solidFill>
              <a:latin typeface="Lexend"/>
              <a:ea typeface="Lexend"/>
              <a:cs typeface="Lexend"/>
              <a:sym typeface="Lexen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Lexend"/>
              <a:ea typeface="Lexend"/>
              <a:cs typeface="Lexend"/>
              <a:sym typeface="Lexend"/>
            </a:endParaRPr>
          </a:p>
          <a:p>
            <a:pPr marL="457200" marR="0" lvl="0" indent="-342900" algn="l" rtl="0">
              <a:lnSpc>
                <a:spcPct val="100000"/>
              </a:lnSpc>
              <a:spcBef>
                <a:spcPts val="0"/>
              </a:spcBef>
              <a:spcAft>
                <a:spcPts val="0"/>
              </a:spcAft>
              <a:buClr>
                <a:schemeClr val="dk2"/>
              </a:buClr>
              <a:buSzPts val="1800"/>
              <a:buFont typeface="Lexend"/>
              <a:buChar char="●"/>
            </a:pPr>
            <a:r>
              <a:rPr lang="en" sz="1800" b="0" i="0" u="none" strike="noStrike" cap="none">
                <a:solidFill>
                  <a:schemeClr val="dk2"/>
                </a:solidFill>
                <a:latin typeface="Lexend"/>
                <a:ea typeface="Lexend"/>
                <a:cs typeface="Lexend"/>
                <a:sym typeface="Lexend"/>
              </a:rPr>
              <a:t>Are you able to visualise and understand the different parts and functions of cells better than seeing a photo or illustration?</a:t>
            </a:r>
            <a:endParaRPr sz="1800" b="0" i="0" u="none" strike="noStrike" cap="none">
              <a:solidFill>
                <a:schemeClr val="dk2"/>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6"/>
          <p:cNvSpPr txBox="1"/>
          <p:nvPr/>
        </p:nvSpPr>
        <p:spPr>
          <a:xfrm>
            <a:off x="381000" y="393700"/>
            <a:ext cx="48147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Learning Stations</a:t>
            </a:r>
            <a:endParaRPr sz="3800" b="0" i="0" u="none" strike="noStrike" cap="none">
              <a:solidFill>
                <a:srgbClr val="0A7982"/>
              </a:solidFill>
              <a:latin typeface="Poppins SemiBold"/>
              <a:ea typeface="Poppins SemiBold"/>
              <a:cs typeface="Poppins SemiBold"/>
              <a:sym typeface="Poppins SemiBold"/>
            </a:endParaRPr>
          </a:p>
        </p:txBody>
      </p:sp>
      <p:sp>
        <p:nvSpPr>
          <p:cNvPr id="97" name="Google Shape;97;p6"/>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Working in small groups</a:t>
            </a:r>
            <a:endParaRPr sz="1600" b="0" i="0" u="none" strike="noStrike" cap="none">
              <a:solidFill>
                <a:srgbClr val="0A7982"/>
              </a:solidFill>
              <a:latin typeface="Poppins"/>
              <a:ea typeface="Poppins"/>
              <a:cs typeface="Poppins"/>
              <a:sym typeface="Poppins"/>
            </a:endParaRPr>
          </a:p>
        </p:txBody>
      </p:sp>
      <p:grpSp>
        <p:nvGrpSpPr>
          <p:cNvPr id="98" name="Google Shape;98;p6"/>
          <p:cNvGrpSpPr/>
          <p:nvPr/>
        </p:nvGrpSpPr>
        <p:grpSpPr>
          <a:xfrm>
            <a:off x="529402" y="3249335"/>
            <a:ext cx="7417083" cy="837645"/>
            <a:chOff x="1593000" y="2322568"/>
            <a:chExt cx="5957975" cy="643500"/>
          </a:xfrm>
        </p:grpSpPr>
        <p:sp>
          <p:nvSpPr>
            <p:cNvPr id="99" name="Google Shape;99;p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00" name="Google Shape;100;p6"/>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01" name="Google Shape;101;p6"/>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02" name="Google Shape;102;p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Lexend Medium"/>
                  <a:ea typeface="Lexend Medium"/>
                  <a:cs typeface="Lexend Medium"/>
                  <a:sym typeface="Lexend Medium"/>
                </a:rPr>
                <a:t>Creation Station: Draw A Cell</a:t>
              </a:r>
              <a:endParaRPr sz="1000" b="0" i="0" u="none" strike="noStrike" cap="none">
                <a:solidFill>
                  <a:srgbClr val="FFFFFF"/>
                </a:solidFill>
                <a:latin typeface="Lexend"/>
                <a:ea typeface="Lexend"/>
                <a:cs typeface="Lexend"/>
                <a:sym typeface="Lexend"/>
              </a:endParaRPr>
            </a:p>
          </p:txBody>
        </p:sp>
        <p:sp>
          <p:nvSpPr>
            <p:cNvPr id="103" name="Google Shape;103;p6"/>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04" name="Google Shape;104;p6"/>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Lexend Thin"/>
                  <a:ea typeface="Lexend Thin"/>
                  <a:cs typeface="Lexend Thin"/>
                  <a:sym typeface="Lexend Thin"/>
                </a:rPr>
                <a:t>03</a:t>
              </a:r>
              <a:endParaRPr sz="2600" b="0" i="0" u="none" strike="noStrike" cap="none">
                <a:solidFill>
                  <a:srgbClr val="FFFFFF"/>
                </a:solidFill>
                <a:latin typeface="Lexend Thin"/>
                <a:ea typeface="Lexend Thin"/>
                <a:cs typeface="Lexend Thin"/>
                <a:sym typeface="Lexend Thin"/>
              </a:endParaRPr>
            </a:p>
          </p:txBody>
        </p:sp>
        <p:sp>
          <p:nvSpPr>
            <p:cNvPr id="105" name="Google Shape;105;p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Use an app like MS Paint for digital illustrations</a:t>
              </a:r>
              <a:endParaRPr sz="800" b="0" i="0" u="none" strike="noStrike" cap="none">
                <a:solidFill>
                  <a:srgbClr val="1B786E"/>
                </a:solidFill>
                <a:latin typeface="Lexend"/>
                <a:ea typeface="Lexend"/>
                <a:cs typeface="Lexend"/>
                <a:sym typeface="Lexend"/>
              </a:endParaRPr>
            </a:p>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You can also use traditional media (pen, pencils, paper, etc)</a:t>
              </a:r>
              <a:endParaRPr sz="800" b="0" i="0" u="none" strike="noStrike" cap="none">
                <a:solidFill>
                  <a:srgbClr val="1B786E"/>
                </a:solidFill>
                <a:latin typeface="Lexend"/>
                <a:ea typeface="Lexend"/>
                <a:cs typeface="Lexend"/>
                <a:sym typeface="Lexend"/>
              </a:endParaRPr>
            </a:p>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Share illustration in your Student Digital Notebook</a:t>
              </a:r>
              <a:endParaRPr sz="800" b="0" i="0" u="none" strike="noStrike" cap="none">
                <a:solidFill>
                  <a:srgbClr val="1B786E"/>
                </a:solidFill>
                <a:latin typeface="Lexend"/>
                <a:ea typeface="Lexend"/>
                <a:cs typeface="Lexend"/>
                <a:sym typeface="Lexend"/>
              </a:endParaRPr>
            </a:p>
          </p:txBody>
        </p:sp>
      </p:grpSp>
      <p:grpSp>
        <p:nvGrpSpPr>
          <p:cNvPr id="106" name="Google Shape;106;p6"/>
          <p:cNvGrpSpPr/>
          <p:nvPr/>
        </p:nvGrpSpPr>
        <p:grpSpPr>
          <a:xfrm>
            <a:off x="529402" y="2396883"/>
            <a:ext cx="7417083" cy="837645"/>
            <a:chOff x="1593000" y="2322568"/>
            <a:chExt cx="5957975" cy="643500"/>
          </a:xfrm>
        </p:grpSpPr>
        <p:sp>
          <p:nvSpPr>
            <p:cNvPr id="107" name="Google Shape;107;p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08" name="Google Shape;108;p6"/>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09" name="Google Shape;109;p6"/>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10" name="Google Shape;110;p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Lexend Medium"/>
                  <a:ea typeface="Lexend Medium"/>
                  <a:cs typeface="Lexend Medium"/>
                  <a:sym typeface="Lexend Medium"/>
                </a:rPr>
                <a:t>HHVR Station: View Plant &amp; Animal Cells In VR</a:t>
              </a:r>
              <a:endParaRPr sz="1000" b="0" i="0" u="none" strike="noStrike" cap="none">
                <a:solidFill>
                  <a:srgbClr val="FFFFFF"/>
                </a:solidFill>
                <a:latin typeface="Lexend"/>
                <a:ea typeface="Lexend"/>
                <a:cs typeface="Lexend"/>
                <a:sym typeface="Lexend"/>
              </a:endParaRPr>
            </a:p>
          </p:txBody>
        </p:sp>
        <p:sp>
          <p:nvSpPr>
            <p:cNvPr id="111" name="Google Shape;111;p6"/>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12" name="Google Shape;112;p6"/>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Lexend Thin"/>
                  <a:ea typeface="Lexend Thin"/>
                  <a:cs typeface="Lexend Thin"/>
                  <a:sym typeface="Lexend Thin"/>
                </a:rPr>
                <a:t>02</a:t>
              </a:r>
              <a:endParaRPr sz="2600" b="0" i="0" u="none" strike="noStrike" cap="none">
                <a:solidFill>
                  <a:srgbClr val="FFFFFF"/>
                </a:solidFill>
                <a:latin typeface="Lexend Thin"/>
                <a:ea typeface="Lexend Thin"/>
                <a:cs typeface="Lexend Thin"/>
                <a:sym typeface="Lexend Thin"/>
              </a:endParaRPr>
            </a:p>
          </p:txBody>
        </p:sp>
        <p:sp>
          <p:nvSpPr>
            <p:cNvPr id="113" name="Google Shape;113;p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Check: Student Digital Notebook</a:t>
              </a:r>
              <a:endParaRPr sz="800" b="0" i="0" u="none" strike="noStrike" cap="none">
                <a:solidFill>
                  <a:srgbClr val="1B786E"/>
                </a:solidFill>
                <a:latin typeface="Lexend"/>
                <a:ea typeface="Lexend"/>
                <a:cs typeface="Lexend"/>
                <a:sym typeface="Lexend"/>
              </a:endParaRPr>
            </a:p>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View: HHVR Videos (Scan QR Codes)</a:t>
              </a:r>
              <a:endParaRPr sz="800" b="0" i="0" u="none" strike="noStrike" cap="none">
                <a:solidFill>
                  <a:srgbClr val="1B786E"/>
                </a:solidFill>
                <a:latin typeface="Lexend"/>
                <a:ea typeface="Lexend"/>
                <a:cs typeface="Lexend"/>
                <a:sym typeface="Lexend"/>
              </a:endParaRPr>
            </a:p>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Respond to Questions</a:t>
              </a:r>
              <a:endParaRPr sz="800" b="0" i="0" u="none" strike="noStrike" cap="none">
                <a:solidFill>
                  <a:srgbClr val="1B786E"/>
                </a:solidFill>
                <a:latin typeface="Lexend"/>
                <a:ea typeface="Lexend"/>
                <a:cs typeface="Lexend"/>
                <a:sym typeface="Lexend"/>
              </a:endParaRPr>
            </a:p>
          </p:txBody>
        </p:sp>
      </p:grpSp>
      <p:grpSp>
        <p:nvGrpSpPr>
          <p:cNvPr id="114" name="Google Shape;114;p6"/>
          <p:cNvGrpSpPr/>
          <p:nvPr/>
        </p:nvGrpSpPr>
        <p:grpSpPr>
          <a:xfrm>
            <a:off x="529402" y="1544475"/>
            <a:ext cx="7417083" cy="837645"/>
            <a:chOff x="1593000" y="2322568"/>
            <a:chExt cx="5957975" cy="643500"/>
          </a:xfrm>
        </p:grpSpPr>
        <p:sp>
          <p:nvSpPr>
            <p:cNvPr id="115" name="Google Shape;115;p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16" name="Google Shape;116;p6"/>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17" name="Google Shape;117;p6"/>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18" name="Google Shape;118;p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000"/>
                <a:buFont typeface="Arial"/>
                <a:buNone/>
              </a:pPr>
              <a:r>
                <a:rPr lang="en" sz="1000" b="0" i="0" u="none" strike="noStrike" cap="none">
                  <a:solidFill>
                    <a:srgbClr val="FFFFFF"/>
                  </a:solidFill>
                  <a:latin typeface="Lexend Medium"/>
                  <a:ea typeface="Lexend Medium"/>
                  <a:cs typeface="Lexend Medium"/>
                  <a:sym typeface="Lexend Medium"/>
                </a:rPr>
                <a:t>Brainstorming Session: Think + Puzzle + Explore</a:t>
              </a:r>
              <a:endParaRPr sz="1000" b="0" i="0" u="none" strike="noStrike" cap="none">
                <a:solidFill>
                  <a:srgbClr val="FFFFFF"/>
                </a:solidFill>
                <a:latin typeface="Lexend"/>
                <a:ea typeface="Lexend"/>
                <a:cs typeface="Lexend"/>
                <a:sym typeface="Lexend"/>
              </a:endParaRPr>
            </a:p>
          </p:txBody>
        </p:sp>
        <p:sp>
          <p:nvSpPr>
            <p:cNvPr id="119" name="Google Shape;119;p6"/>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exend"/>
                <a:ea typeface="Lexend"/>
                <a:cs typeface="Lexend"/>
                <a:sym typeface="Lexend"/>
              </a:endParaRPr>
            </a:p>
          </p:txBody>
        </p:sp>
        <p:sp>
          <p:nvSpPr>
            <p:cNvPr id="120" name="Google Shape;120;p6"/>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Lexend Thin"/>
                  <a:ea typeface="Lexend Thin"/>
                  <a:cs typeface="Lexend Thin"/>
                  <a:sym typeface="Lexend Thin"/>
                </a:rPr>
                <a:t>01</a:t>
              </a:r>
              <a:endParaRPr sz="2600" b="0" i="0" u="none" strike="noStrike" cap="none">
                <a:solidFill>
                  <a:srgbClr val="FFFFFF"/>
                </a:solidFill>
                <a:latin typeface="Lexend Thin"/>
                <a:ea typeface="Lexend Thin"/>
                <a:cs typeface="Lexend Thin"/>
                <a:sym typeface="Lexend Thin"/>
              </a:endParaRPr>
            </a:p>
          </p:txBody>
        </p:sp>
        <p:sp>
          <p:nvSpPr>
            <p:cNvPr id="121" name="Google Shape;121;p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Use: Student Digital Notebook</a:t>
              </a:r>
              <a:endParaRPr sz="800" b="0" i="0" u="none" strike="noStrike" cap="none">
                <a:solidFill>
                  <a:srgbClr val="1B786E"/>
                </a:solidFill>
                <a:latin typeface="Lexend"/>
                <a:ea typeface="Lexend"/>
                <a:cs typeface="Lexend"/>
                <a:sym typeface="Lexend"/>
              </a:endParaRPr>
            </a:p>
            <a:p>
              <a:pPr marL="457200" marR="0" lvl="0" indent="-279400" algn="l" rtl="0">
                <a:lnSpc>
                  <a:spcPct val="115000"/>
                </a:lnSpc>
                <a:spcBef>
                  <a:spcPts val="0"/>
                </a:spcBef>
                <a:spcAft>
                  <a:spcPts val="0"/>
                </a:spcAft>
                <a:buClr>
                  <a:srgbClr val="1B786E"/>
                </a:buClr>
                <a:buSzPts val="800"/>
                <a:buFont typeface="Lexend"/>
                <a:buChar char="●"/>
              </a:pPr>
              <a:r>
                <a:rPr lang="en" sz="800" b="0" i="0" u="none" strike="noStrike" cap="none">
                  <a:solidFill>
                    <a:srgbClr val="1B786E"/>
                  </a:solidFill>
                  <a:latin typeface="Lexend"/>
                  <a:ea typeface="Lexend"/>
                  <a:cs typeface="Lexend"/>
                  <a:sym typeface="Lexend"/>
                </a:rPr>
                <a:t>Work On: Thinking Routine</a:t>
              </a:r>
              <a:endParaRPr sz="800" b="0" i="0" u="none" strike="noStrike" cap="none">
                <a:solidFill>
                  <a:srgbClr val="1B786E"/>
                </a:solidFill>
                <a:latin typeface="Lexend"/>
                <a:ea typeface="Lexend"/>
                <a:cs typeface="Lexend"/>
                <a:sym typeface="Lexen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7"/>
          <p:cNvSpPr txBox="1"/>
          <p:nvPr/>
        </p:nvSpPr>
        <p:spPr>
          <a:xfrm>
            <a:off x="381000" y="393700"/>
            <a:ext cx="77754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Brainstorming Session</a:t>
            </a:r>
            <a:endParaRPr sz="3800" b="0" i="0" u="none" strike="noStrike" cap="none">
              <a:solidFill>
                <a:srgbClr val="0A7982"/>
              </a:solidFill>
              <a:latin typeface="Poppins SemiBold"/>
              <a:ea typeface="Poppins SemiBold"/>
              <a:cs typeface="Poppins SemiBold"/>
              <a:sym typeface="Poppins SemiBold"/>
            </a:endParaRPr>
          </a:p>
        </p:txBody>
      </p:sp>
      <p:sp>
        <p:nvSpPr>
          <p:cNvPr id="128" name="Google Shape;128;p7"/>
          <p:cNvSpPr txBox="1"/>
          <p:nvPr/>
        </p:nvSpPr>
        <p:spPr>
          <a:xfrm>
            <a:off x="393700" y="1028700"/>
            <a:ext cx="4191000" cy="38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Student digital notebook</a:t>
            </a:r>
            <a:endParaRPr sz="1600" b="0" i="0" u="none" strike="noStrike" cap="none">
              <a:solidFill>
                <a:srgbClr val="0A7982"/>
              </a:solidFill>
              <a:latin typeface="Poppins"/>
              <a:ea typeface="Poppins"/>
              <a:cs typeface="Poppins"/>
              <a:sym typeface="Poppins"/>
            </a:endParaRPr>
          </a:p>
        </p:txBody>
      </p:sp>
      <p:pic>
        <p:nvPicPr>
          <p:cNvPr id="129" name="Google Shape;129;p7"/>
          <p:cNvPicPr preferRelativeResize="0"/>
          <p:nvPr/>
        </p:nvPicPr>
        <p:blipFill rotWithShape="1">
          <a:blip r:embed="rId4">
            <a:alphaModFix/>
          </a:blip>
          <a:srcRect l="3390" r="2959" b="7114"/>
          <a:stretch/>
        </p:blipFill>
        <p:spPr>
          <a:xfrm>
            <a:off x="1736787" y="1586825"/>
            <a:ext cx="5670427" cy="31634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8"/>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800"/>
              <a:buFont typeface="Arial"/>
              <a:buNone/>
            </a:pPr>
            <a:r>
              <a:rPr lang="en" sz="3800" b="0" i="0" u="none" strike="noStrike" cap="none">
                <a:solidFill>
                  <a:srgbClr val="0A7982"/>
                </a:solidFill>
                <a:latin typeface="Poppins SemiBold"/>
                <a:ea typeface="Poppins SemiBold"/>
                <a:cs typeface="Poppins SemiBold"/>
                <a:sym typeface="Poppins SemiBold"/>
              </a:rPr>
              <a:t>HHVR Videos</a:t>
            </a:r>
            <a:endParaRPr sz="3800" b="0" i="0" u="none" strike="noStrike" cap="none">
              <a:solidFill>
                <a:srgbClr val="0A7982"/>
              </a:solidFill>
              <a:latin typeface="Poppins SemiBold"/>
              <a:ea typeface="Poppins SemiBold"/>
              <a:cs typeface="Poppins SemiBold"/>
              <a:sym typeface="Poppins SemiBold"/>
            </a:endParaRPr>
          </a:p>
        </p:txBody>
      </p:sp>
      <p:sp>
        <p:nvSpPr>
          <p:cNvPr id="136" name="Google Shape;136;p8"/>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Scan the QR codes using your mobile devices.</a:t>
            </a:r>
            <a:endParaRPr sz="1600" b="0" i="0" u="none" strike="noStrike" cap="none">
              <a:solidFill>
                <a:srgbClr val="0A7982"/>
              </a:solidFill>
              <a:latin typeface="Poppins"/>
              <a:ea typeface="Poppins"/>
              <a:cs typeface="Poppins"/>
              <a:sym typeface="Poppins"/>
            </a:endParaRPr>
          </a:p>
        </p:txBody>
      </p:sp>
      <p:pic>
        <p:nvPicPr>
          <p:cNvPr id="137" name="Google Shape;137;p8"/>
          <p:cNvPicPr preferRelativeResize="0"/>
          <p:nvPr/>
        </p:nvPicPr>
        <p:blipFill rotWithShape="1">
          <a:blip r:embed="rId4">
            <a:alphaModFix/>
          </a:blip>
          <a:srcRect/>
          <a:stretch/>
        </p:blipFill>
        <p:spPr>
          <a:xfrm>
            <a:off x="1113950" y="1461700"/>
            <a:ext cx="2997751" cy="2997751"/>
          </a:xfrm>
          <a:prstGeom prst="rect">
            <a:avLst/>
          </a:prstGeom>
          <a:noFill/>
          <a:ln>
            <a:noFill/>
          </a:ln>
        </p:spPr>
      </p:pic>
      <p:sp>
        <p:nvSpPr>
          <p:cNvPr id="138" name="Google Shape;138;p8"/>
          <p:cNvSpPr txBox="1"/>
          <p:nvPr/>
        </p:nvSpPr>
        <p:spPr>
          <a:xfrm>
            <a:off x="1412975" y="4478125"/>
            <a:ext cx="2399700" cy="50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Lexend"/>
                <a:ea typeface="Lexend"/>
                <a:cs typeface="Lexend"/>
                <a:sym typeface="Lexend"/>
              </a:rPr>
              <a:t>View a Plant Cell In VR</a:t>
            </a:r>
            <a:endParaRPr sz="1200" b="0" i="0" u="none" strike="noStrike" cap="none">
              <a:solidFill>
                <a:schemeClr val="dk2"/>
              </a:solidFill>
              <a:latin typeface="Lexend"/>
              <a:ea typeface="Lexend"/>
              <a:cs typeface="Lexend"/>
              <a:sym typeface="Lexend"/>
            </a:endParaRPr>
          </a:p>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chemeClr val="hlink"/>
                </a:solidFill>
                <a:latin typeface="Lexend"/>
                <a:ea typeface="Lexend"/>
                <a:cs typeface="Lexend"/>
                <a:sym typeface="Lexend"/>
                <a:hlinkClick r:id="rId5"/>
              </a:rPr>
              <a:t>https://bit.ly/PlantCellVR</a:t>
            </a:r>
            <a:r>
              <a:rPr lang="en" sz="1200" b="0" i="0" u="none" strike="noStrike" cap="none">
                <a:solidFill>
                  <a:schemeClr val="dk2"/>
                </a:solidFill>
                <a:latin typeface="Lexend"/>
                <a:ea typeface="Lexend"/>
                <a:cs typeface="Lexend"/>
                <a:sym typeface="Lexend"/>
              </a:rPr>
              <a:t> </a:t>
            </a:r>
            <a:endParaRPr sz="1200" b="0" i="0" u="none" strike="noStrike" cap="none">
              <a:solidFill>
                <a:schemeClr val="dk2"/>
              </a:solidFill>
              <a:latin typeface="Lexend"/>
              <a:ea typeface="Lexend"/>
              <a:cs typeface="Lexend"/>
              <a:sym typeface="Lexend"/>
            </a:endParaRPr>
          </a:p>
        </p:txBody>
      </p:sp>
      <p:pic>
        <p:nvPicPr>
          <p:cNvPr id="139" name="Google Shape;139;p8"/>
          <p:cNvPicPr preferRelativeResize="0"/>
          <p:nvPr/>
        </p:nvPicPr>
        <p:blipFill rotWithShape="1">
          <a:blip r:embed="rId6">
            <a:alphaModFix/>
          </a:blip>
          <a:srcRect/>
          <a:stretch/>
        </p:blipFill>
        <p:spPr>
          <a:xfrm>
            <a:off x="4572000" y="1443013"/>
            <a:ext cx="3035125" cy="3035125"/>
          </a:xfrm>
          <a:prstGeom prst="rect">
            <a:avLst/>
          </a:prstGeom>
          <a:noFill/>
          <a:ln>
            <a:noFill/>
          </a:ln>
        </p:spPr>
      </p:pic>
      <p:sp>
        <p:nvSpPr>
          <p:cNvPr id="140" name="Google Shape;140;p8"/>
          <p:cNvSpPr txBox="1"/>
          <p:nvPr/>
        </p:nvSpPr>
        <p:spPr>
          <a:xfrm>
            <a:off x="4889700" y="4478125"/>
            <a:ext cx="2399700" cy="50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Lexend"/>
                <a:ea typeface="Lexend"/>
                <a:cs typeface="Lexend"/>
                <a:sym typeface="Lexend"/>
              </a:rPr>
              <a:t>View an Animal Cell In VR</a:t>
            </a:r>
            <a:endParaRPr sz="1200" b="0" i="0" u="none" strike="noStrike" cap="none">
              <a:solidFill>
                <a:schemeClr val="dk2"/>
              </a:solidFill>
              <a:latin typeface="Lexend"/>
              <a:ea typeface="Lexend"/>
              <a:cs typeface="Lexend"/>
              <a:sym typeface="Lexend"/>
            </a:endParaRPr>
          </a:p>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chemeClr val="hlink"/>
                </a:solidFill>
                <a:latin typeface="Lexend"/>
                <a:ea typeface="Lexend"/>
                <a:cs typeface="Lexend"/>
                <a:sym typeface="Lexend"/>
                <a:hlinkClick r:id="rId7"/>
              </a:rPr>
              <a:t>https://bit.ly/AnimalCellVR</a:t>
            </a:r>
            <a:r>
              <a:rPr lang="en" sz="1200" b="0" i="0" u="none" strike="noStrike" cap="none">
                <a:solidFill>
                  <a:schemeClr val="dk2"/>
                </a:solidFill>
                <a:latin typeface="Lexend"/>
                <a:ea typeface="Lexend"/>
                <a:cs typeface="Lexend"/>
                <a:sym typeface="Lexend"/>
              </a:rPr>
              <a:t> </a:t>
            </a:r>
            <a:endParaRPr sz="1200" b="0" i="0" u="none" strike="noStrike" cap="none">
              <a:solidFill>
                <a:schemeClr val="dk2"/>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9"/>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0A7982"/>
                </a:solidFill>
                <a:latin typeface="Poppins SemiBold"/>
                <a:ea typeface="Poppins SemiBold"/>
                <a:cs typeface="Poppins SemiBold"/>
                <a:sym typeface="Poppins SemiBold"/>
              </a:rPr>
              <a:t>Plant and Animal Cells Mind Map</a:t>
            </a:r>
            <a:endParaRPr sz="3600" b="0" i="0" u="none" strike="noStrike" cap="none">
              <a:solidFill>
                <a:srgbClr val="0A7982"/>
              </a:solidFill>
              <a:latin typeface="Poppins SemiBold"/>
              <a:ea typeface="Poppins SemiBold"/>
              <a:cs typeface="Poppins SemiBold"/>
              <a:sym typeface="Poppins SemiBold"/>
            </a:endParaRPr>
          </a:p>
        </p:txBody>
      </p:sp>
      <p:sp>
        <p:nvSpPr>
          <p:cNvPr id="147" name="Google Shape;147;p9"/>
          <p:cNvSpPr txBox="1"/>
          <p:nvPr/>
        </p:nvSpPr>
        <p:spPr>
          <a:xfrm>
            <a:off x="393700" y="1028700"/>
            <a:ext cx="8138400" cy="56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A7982"/>
                </a:solidFill>
                <a:latin typeface="Poppins"/>
                <a:ea typeface="Poppins"/>
                <a:cs typeface="Poppins"/>
                <a:sym typeface="Poppins"/>
              </a:rPr>
              <a:t>Create a mind map of plant and animal cells’ form and function, starting with the organelle. See example below.</a:t>
            </a:r>
            <a:endParaRPr sz="1600" b="0" i="0" u="none" strike="noStrike" cap="none">
              <a:solidFill>
                <a:srgbClr val="0A7982"/>
              </a:solidFill>
              <a:latin typeface="Poppins"/>
              <a:ea typeface="Poppins"/>
              <a:cs typeface="Poppins"/>
              <a:sym typeface="Poppins"/>
            </a:endParaRPr>
          </a:p>
        </p:txBody>
      </p:sp>
      <p:cxnSp>
        <p:nvCxnSpPr>
          <p:cNvPr id="148" name="Google Shape;148;p9"/>
          <p:cNvCxnSpPr>
            <a:stCxn id="149" idx="2"/>
            <a:endCxn id="150" idx="1"/>
          </p:cNvCxnSpPr>
          <p:nvPr/>
        </p:nvCxnSpPr>
        <p:spPr>
          <a:xfrm>
            <a:off x="2707550" y="3394250"/>
            <a:ext cx="218400" cy="1249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51" name="Google Shape;151;p9"/>
          <p:cNvCxnSpPr>
            <a:stCxn id="149" idx="2"/>
            <a:endCxn id="152" idx="1"/>
          </p:cNvCxnSpPr>
          <p:nvPr/>
        </p:nvCxnSpPr>
        <p:spPr>
          <a:xfrm>
            <a:off x="2707550" y="3394250"/>
            <a:ext cx="2184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49" name="Google Shape;149;p9"/>
          <p:cNvSpPr/>
          <p:nvPr/>
        </p:nvSpPr>
        <p:spPr>
          <a:xfrm rot="-5400000">
            <a:off x="1070900" y="3206000"/>
            <a:ext cx="2896800" cy="376500"/>
          </a:xfrm>
          <a:prstGeom prst="roundRect">
            <a:avLst>
              <a:gd name="adj" fmla="val 16667"/>
            </a:avLst>
          </a:prstGeom>
          <a:solidFill>
            <a:srgbClr val="155B5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Lexend"/>
                <a:ea typeface="Lexend"/>
                <a:cs typeface="Lexend"/>
                <a:sym typeface="Lexend"/>
              </a:rPr>
              <a:t>Organelles</a:t>
            </a:r>
            <a:endParaRPr sz="1100" b="0" i="0" u="none" strike="noStrike" cap="none">
              <a:solidFill>
                <a:srgbClr val="FFFFFF"/>
              </a:solidFill>
              <a:latin typeface="Lexend"/>
              <a:ea typeface="Lexend"/>
              <a:cs typeface="Lexend"/>
              <a:sym typeface="Lexend"/>
            </a:endParaRPr>
          </a:p>
        </p:txBody>
      </p:sp>
      <p:sp>
        <p:nvSpPr>
          <p:cNvPr id="152" name="Google Shape;152;p9"/>
          <p:cNvSpPr/>
          <p:nvPr/>
        </p:nvSpPr>
        <p:spPr>
          <a:xfrm>
            <a:off x="2925889" y="3206043"/>
            <a:ext cx="1186800" cy="376500"/>
          </a:xfrm>
          <a:prstGeom prst="roundRect">
            <a:avLst>
              <a:gd name="adj" fmla="val 16667"/>
            </a:avLst>
          </a:prstGeom>
          <a:solidFill>
            <a:srgbClr val="1B78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Lexend"/>
                <a:ea typeface="Lexend"/>
                <a:cs typeface="Lexend"/>
                <a:sym typeface="Lexend"/>
              </a:rPr>
              <a:t>Non-Living Granules</a:t>
            </a:r>
            <a:endParaRPr sz="1100" b="0" i="0" u="none" strike="noStrike" cap="none">
              <a:solidFill>
                <a:srgbClr val="FFFFFF"/>
              </a:solidFill>
              <a:latin typeface="Lexend"/>
              <a:ea typeface="Lexend"/>
              <a:cs typeface="Lexend"/>
              <a:sym typeface="Lexend"/>
            </a:endParaRPr>
          </a:p>
        </p:txBody>
      </p:sp>
      <p:sp>
        <p:nvSpPr>
          <p:cNvPr id="150" name="Google Shape;150;p9"/>
          <p:cNvSpPr/>
          <p:nvPr/>
        </p:nvSpPr>
        <p:spPr>
          <a:xfrm>
            <a:off x="2925889" y="4455550"/>
            <a:ext cx="1186800" cy="376500"/>
          </a:xfrm>
          <a:prstGeom prst="roundRect">
            <a:avLst>
              <a:gd name="adj" fmla="val 16667"/>
            </a:avLst>
          </a:prstGeom>
          <a:solidFill>
            <a:srgbClr val="1B78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Lexend"/>
                <a:ea typeface="Lexend"/>
                <a:cs typeface="Lexend"/>
                <a:sym typeface="Lexend"/>
              </a:rPr>
              <a:t>Ribosomes</a:t>
            </a:r>
            <a:endParaRPr sz="1100" b="0" i="0" u="none" strike="noStrike" cap="none">
              <a:solidFill>
                <a:srgbClr val="FFFFFF"/>
              </a:solidFill>
              <a:latin typeface="Lexend"/>
              <a:ea typeface="Lexend"/>
              <a:cs typeface="Lexend"/>
              <a:sym typeface="Lexend"/>
            </a:endParaRPr>
          </a:p>
        </p:txBody>
      </p:sp>
      <p:sp>
        <p:nvSpPr>
          <p:cNvPr id="153" name="Google Shape;153;p9"/>
          <p:cNvSpPr/>
          <p:nvPr/>
        </p:nvSpPr>
        <p:spPr>
          <a:xfrm>
            <a:off x="4331175" y="1946100"/>
            <a:ext cx="1520400" cy="376500"/>
          </a:xfrm>
          <a:prstGeom prst="roundRect">
            <a:avLst>
              <a:gd name="adj" fmla="val 16667"/>
            </a:avLst>
          </a:prstGeom>
          <a:solidFill>
            <a:srgbClr val="249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000" b="0" i="0" u="none" strike="noStrike" cap="none">
                <a:solidFill>
                  <a:schemeClr val="lt1"/>
                </a:solidFill>
                <a:latin typeface="Lexend"/>
                <a:ea typeface="Lexend"/>
                <a:cs typeface="Lexend"/>
                <a:sym typeface="Lexend"/>
              </a:rPr>
              <a:t>Oxidative Phosphorylation</a:t>
            </a:r>
            <a:endParaRPr sz="1100" b="0" i="0" u="none" strike="noStrike" cap="none">
              <a:solidFill>
                <a:srgbClr val="FFFFFF"/>
              </a:solidFill>
              <a:latin typeface="Roboto"/>
              <a:ea typeface="Roboto"/>
              <a:cs typeface="Roboto"/>
              <a:sym typeface="Roboto"/>
            </a:endParaRPr>
          </a:p>
        </p:txBody>
      </p:sp>
      <p:sp>
        <p:nvSpPr>
          <p:cNvPr id="154" name="Google Shape;154;p9"/>
          <p:cNvSpPr/>
          <p:nvPr/>
        </p:nvSpPr>
        <p:spPr>
          <a:xfrm>
            <a:off x="4331175" y="4455550"/>
            <a:ext cx="1520400" cy="376500"/>
          </a:xfrm>
          <a:prstGeom prst="roundRect">
            <a:avLst>
              <a:gd name="adj" fmla="val 16667"/>
            </a:avLst>
          </a:prstGeom>
          <a:solidFill>
            <a:srgbClr val="249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000" b="0" i="0" u="none" strike="noStrike" cap="none">
                <a:solidFill>
                  <a:schemeClr val="lt1"/>
                </a:solidFill>
                <a:latin typeface="Lexend"/>
                <a:ea typeface="Lexend"/>
                <a:cs typeface="Lexend"/>
                <a:sym typeface="Lexend"/>
              </a:rPr>
              <a:t>Translation of the Genetic Code</a:t>
            </a:r>
            <a:endParaRPr sz="1100" b="0" i="0" u="none" strike="noStrike" cap="none">
              <a:solidFill>
                <a:srgbClr val="FFFFFF"/>
              </a:solidFill>
              <a:latin typeface="Roboto"/>
              <a:ea typeface="Roboto"/>
              <a:cs typeface="Roboto"/>
              <a:sym typeface="Roboto"/>
            </a:endParaRPr>
          </a:p>
        </p:txBody>
      </p:sp>
      <p:cxnSp>
        <p:nvCxnSpPr>
          <p:cNvPr id="155" name="Google Shape;155;p9"/>
          <p:cNvCxnSpPr>
            <a:stCxn id="156" idx="3"/>
            <a:endCxn id="153" idx="1"/>
          </p:cNvCxnSpPr>
          <p:nvPr/>
        </p:nvCxnSpPr>
        <p:spPr>
          <a:xfrm>
            <a:off x="4112689" y="2134351"/>
            <a:ext cx="218400" cy="600"/>
          </a:xfrm>
          <a:prstGeom prst="bentConnector3">
            <a:avLst>
              <a:gd name="adj1" fmla="val 50020"/>
            </a:avLst>
          </a:prstGeom>
          <a:noFill/>
          <a:ln w="9525" cap="flat" cmpd="sng">
            <a:solidFill>
              <a:srgbClr val="C2C2C2"/>
            </a:solidFill>
            <a:prstDash val="solid"/>
            <a:round/>
            <a:headEnd type="none" w="sm" len="sm"/>
            <a:tailEnd type="none" w="sm" len="sm"/>
          </a:ln>
        </p:spPr>
      </p:cxnSp>
      <p:cxnSp>
        <p:nvCxnSpPr>
          <p:cNvPr id="157" name="Google Shape;157;p9"/>
          <p:cNvCxnSpPr>
            <a:stCxn id="154" idx="1"/>
            <a:endCxn id="150" idx="3"/>
          </p:cNvCxnSpPr>
          <p:nvPr/>
        </p:nvCxnSpPr>
        <p:spPr>
          <a:xfrm flipH="1">
            <a:off x="4112775" y="4643800"/>
            <a:ext cx="218400" cy="600"/>
          </a:xfrm>
          <a:prstGeom prst="bentConnector3">
            <a:avLst>
              <a:gd name="adj1" fmla="val 50020"/>
            </a:avLst>
          </a:prstGeom>
          <a:noFill/>
          <a:ln w="9525" cap="flat" cmpd="sng">
            <a:solidFill>
              <a:srgbClr val="C2C2C2"/>
            </a:solidFill>
            <a:prstDash val="solid"/>
            <a:round/>
            <a:headEnd type="none" w="sm" len="sm"/>
            <a:tailEnd type="none" w="sm" len="sm"/>
          </a:ln>
        </p:spPr>
      </p:cxnSp>
      <p:sp>
        <p:nvSpPr>
          <p:cNvPr id="158" name="Google Shape;158;p9"/>
          <p:cNvSpPr/>
          <p:nvPr/>
        </p:nvSpPr>
        <p:spPr>
          <a:xfrm>
            <a:off x="6117435" y="1946101"/>
            <a:ext cx="1186800" cy="376500"/>
          </a:xfrm>
          <a:prstGeom prst="roundRect">
            <a:avLst>
              <a:gd name="adj" fmla="val 16667"/>
            </a:avLst>
          </a:prstGeom>
          <a:solidFill>
            <a:srgbClr val="249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000" b="0" i="0" u="none" strike="noStrike" cap="none">
                <a:solidFill>
                  <a:schemeClr val="lt1"/>
                </a:solidFill>
                <a:latin typeface="Lexend"/>
                <a:ea typeface="Lexend"/>
                <a:cs typeface="Lexend"/>
                <a:sym typeface="Lexend"/>
              </a:rPr>
              <a:t>Respiration</a:t>
            </a:r>
            <a:endParaRPr sz="1100" b="0" i="0" u="none" strike="noStrike" cap="none">
              <a:solidFill>
                <a:srgbClr val="FFFFFF"/>
              </a:solidFill>
              <a:latin typeface="Roboto"/>
              <a:ea typeface="Roboto"/>
              <a:cs typeface="Roboto"/>
              <a:sym typeface="Roboto"/>
            </a:endParaRPr>
          </a:p>
        </p:txBody>
      </p:sp>
      <p:cxnSp>
        <p:nvCxnSpPr>
          <p:cNvPr id="159" name="Google Shape;159;p9"/>
          <p:cNvCxnSpPr>
            <a:stCxn id="153" idx="3"/>
            <a:endCxn id="158" idx="1"/>
          </p:cNvCxnSpPr>
          <p:nvPr/>
        </p:nvCxnSpPr>
        <p:spPr>
          <a:xfrm>
            <a:off x="5851575" y="2134350"/>
            <a:ext cx="265800" cy="600"/>
          </a:xfrm>
          <a:prstGeom prst="bentConnector3">
            <a:avLst>
              <a:gd name="adj1" fmla="val 50011"/>
            </a:avLst>
          </a:prstGeom>
          <a:noFill/>
          <a:ln w="9525" cap="flat" cmpd="sng">
            <a:solidFill>
              <a:srgbClr val="C2C2C2"/>
            </a:solidFill>
            <a:prstDash val="solid"/>
            <a:round/>
            <a:headEnd type="none" w="sm" len="sm"/>
            <a:tailEnd type="none" w="sm" len="sm"/>
          </a:ln>
        </p:spPr>
      </p:cxnSp>
      <p:sp>
        <p:nvSpPr>
          <p:cNvPr id="156" name="Google Shape;156;p9"/>
          <p:cNvSpPr/>
          <p:nvPr/>
        </p:nvSpPr>
        <p:spPr>
          <a:xfrm>
            <a:off x="2925889" y="1946101"/>
            <a:ext cx="1186800" cy="376500"/>
          </a:xfrm>
          <a:prstGeom prst="roundRect">
            <a:avLst>
              <a:gd name="adj" fmla="val 16667"/>
            </a:avLst>
          </a:prstGeom>
          <a:solidFill>
            <a:srgbClr val="1B78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Lexend"/>
                <a:ea typeface="Lexend"/>
                <a:cs typeface="Lexend"/>
                <a:sym typeface="Lexend"/>
              </a:rPr>
              <a:t>Mitochondria</a:t>
            </a:r>
            <a:endParaRPr sz="1100" b="0" i="0" u="none" strike="noStrike" cap="none">
              <a:solidFill>
                <a:srgbClr val="FFFFFF"/>
              </a:solidFill>
              <a:latin typeface="Lexend"/>
              <a:ea typeface="Lexend"/>
              <a:cs typeface="Lexend"/>
              <a:sym typeface="Lexend"/>
            </a:endParaRPr>
          </a:p>
        </p:txBody>
      </p:sp>
      <p:cxnSp>
        <p:nvCxnSpPr>
          <p:cNvPr id="160" name="Google Shape;160;p9"/>
          <p:cNvCxnSpPr>
            <a:stCxn id="149" idx="2"/>
            <a:endCxn id="156" idx="1"/>
          </p:cNvCxnSpPr>
          <p:nvPr/>
        </p:nvCxnSpPr>
        <p:spPr>
          <a:xfrm rot="10800000" flipH="1">
            <a:off x="2707550" y="2134250"/>
            <a:ext cx="218400" cy="12600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61" name="Google Shape;161;p9"/>
          <p:cNvSpPr/>
          <p:nvPr/>
        </p:nvSpPr>
        <p:spPr>
          <a:xfrm>
            <a:off x="4331149" y="3206050"/>
            <a:ext cx="1520400" cy="376500"/>
          </a:xfrm>
          <a:prstGeom prst="roundRect">
            <a:avLst>
              <a:gd name="adj" fmla="val 16667"/>
            </a:avLst>
          </a:prstGeom>
          <a:solidFill>
            <a:srgbClr val="249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000" b="0" i="0" u="none" strike="noStrike" cap="none">
                <a:solidFill>
                  <a:schemeClr val="lt1"/>
                </a:solidFill>
                <a:latin typeface="Lexend"/>
                <a:ea typeface="Lexend"/>
                <a:cs typeface="Lexend"/>
                <a:sym typeface="Lexend"/>
              </a:rPr>
              <a:t>Food and Materials Storage</a:t>
            </a:r>
            <a:endParaRPr sz="1100" b="0" i="0" u="none" strike="noStrike" cap="none">
              <a:solidFill>
                <a:srgbClr val="FFFFFF"/>
              </a:solidFill>
              <a:latin typeface="Roboto"/>
              <a:ea typeface="Roboto"/>
              <a:cs typeface="Roboto"/>
              <a:sym typeface="Roboto"/>
            </a:endParaRPr>
          </a:p>
        </p:txBody>
      </p:sp>
      <p:cxnSp>
        <p:nvCxnSpPr>
          <p:cNvPr id="162" name="Google Shape;162;p9"/>
          <p:cNvCxnSpPr>
            <a:stCxn id="152" idx="3"/>
            <a:endCxn id="161" idx="1"/>
          </p:cNvCxnSpPr>
          <p:nvPr/>
        </p:nvCxnSpPr>
        <p:spPr>
          <a:xfrm>
            <a:off x="4112689" y="3394293"/>
            <a:ext cx="218400" cy="600"/>
          </a:xfrm>
          <a:prstGeom prst="bentConnector3">
            <a:avLst>
              <a:gd name="adj1" fmla="val 50014"/>
            </a:avLst>
          </a:prstGeom>
          <a:noFill/>
          <a:ln w="9525" cap="flat" cmpd="sng">
            <a:solidFill>
              <a:srgbClr val="C2C2C2"/>
            </a:solidFill>
            <a:prstDash val="solid"/>
            <a:round/>
            <a:headEnd type="none" w="sm" len="sm"/>
            <a:tailEnd type="none" w="sm" len="sm"/>
          </a:ln>
        </p:spPr>
      </p:cxnSp>
      <p:sp>
        <p:nvSpPr>
          <p:cNvPr id="163" name="Google Shape;163;p9"/>
          <p:cNvSpPr/>
          <p:nvPr/>
        </p:nvSpPr>
        <p:spPr>
          <a:xfrm rot="-5400000">
            <a:off x="476050" y="3206350"/>
            <a:ext cx="2896800" cy="376500"/>
          </a:xfrm>
          <a:prstGeom prst="roundRect">
            <a:avLst>
              <a:gd name="adj" fmla="val 16667"/>
            </a:avLst>
          </a:prstGeom>
          <a:solidFill>
            <a:srgbClr val="1D7E7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Lexend"/>
                <a:ea typeface="Lexend"/>
                <a:cs typeface="Lexend"/>
                <a:sym typeface="Lexend"/>
              </a:rPr>
              <a:t>Animal Cell</a:t>
            </a:r>
            <a:endParaRPr sz="1100" b="0" i="0" u="none" strike="noStrike" cap="none">
              <a:solidFill>
                <a:srgbClr val="FFFFFF"/>
              </a:solidFill>
              <a:latin typeface="Lexend"/>
              <a:ea typeface="Lexend"/>
              <a:cs typeface="Lexend"/>
              <a:sym typeface="Lexend"/>
            </a:endParaRPr>
          </a:p>
        </p:txBody>
      </p:sp>
      <p:cxnSp>
        <p:nvCxnSpPr>
          <p:cNvPr id="164" name="Google Shape;164;p9"/>
          <p:cNvCxnSpPr/>
          <p:nvPr/>
        </p:nvCxnSpPr>
        <p:spPr>
          <a:xfrm rot="10800000" flipH="1">
            <a:off x="4237625" y="1849575"/>
            <a:ext cx="21000" cy="3098700"/>
          </a:xfrm>
          <a:prstGeom prst="straightConnector1">
            <a:avLst/>
          </a:prstGeom>
          <a:noFill/>
          <a:ln w="9525" cap="flat" cmpd="sng">
            <a:solidFill>
              <a:schemeClr val="dk2"/>
            </a:solidFill>
            <a:prstDash val="solid"/>
            <a:round/>
            <a:headEnd type="none" w="sm" len="sm"/>
            <a:tailEnd type="none" w="sm" len="sm"/>
          </a:ln>
        </p:spPr>
      </p:cxnSp>
      <p:sp>
        <p:nvSpPr>
          <p:cNvPr id="165" name="Google Shape;165;p9"/>
          <p:cNvSpPr txBox="1"/>
          <p:nvPr/>
        </p:nvSpPr>
        <p:spPr>
          <a:xfrm>
            <a:off x="3843263" y="1575975"/>
            <a:ext cx="809700" cy="2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exend"/>
                <a:ea typeface="Lexend"/>
                <a:cs typeface="Lexend"/>
                <a:sym typeface="Lexend"/>
              </a:rPr>
              <a:t>Used For</a:t>
            </a:r>
            <a:endParaRPr sz="1000" b="0" i="0" u="none" strike="noStrike" cap="none">
              <a:solidFill>
                <a:schemeClr val="dk2"/>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428a07-af55-49e5-a5bc-84a3e5008842" xsi:nil="true"/>
    <lcf76f155ced4ddcb4097134ff3c332f xmlns="6acfb8c9-04c0-42b8-bd12-b499039053b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C5DE3-84AB-4364-9A13-C4DD81ADE439}">
  <ds:schemaRefs>
    <ds:schemaRef ds:uri="http://schemas.microsoft.com/office/2006/metadata/properties"/>
    <ds:schemaRef ds:uri="http://schemas.microsoft.com/office/infopath/2007/PartnerControls"/>
    <ds:schemaRef ds:uri="0d428a07-af55-49e5-a5bc-84a3e5008842"/>
    <ds:schemaRef ds:uri="6acfb8c9-04c0-42b8-bd12-b499039053bd"/>
  </ds:schemaRefs>
</ds:datastoreItem>
</file>

<file path=customXml/itemProps2.xml><?xml version="1.0" encoding="utf-8"?>
<ds:datastoreItem xmlns:ds="http://schemas.openxmlformats.org/officeDocument/2006/customXml" ds:itemID="{ACF57B26-46E7-4B4A-A53B-3A3FF23E9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9117AD-2D69-443B-9A02-55CE795753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856</Words>
  <Application>Microsoft Office PowerPoint</Application>
  <PresentationFormat>On-screen Show (16:9)</PresentationFormat>
  <Paragraphs>140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Poppins</vt:lpstr>
      <vt:lpstr>Lexend Thin</vt:lpstr>
      <vt:lpstr>Lexend</vt:lpstr>
      <vt:lpstr>Arial</vt:lpstr>
      <vt:lpstr>Lexend Medium</vt:lpstr>
      <vt:lpstr>Roboto</vt:lpstr>
      <vt:lpstr>Poppins SemiBold</vt:lpstr>
      <vt:lpstr>Lexend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 in focus teaching deck</dc:title>
  <dc:creator>Lumination</dc:creator>
  <cp:lastModifiedBy>N'Diaye, Abigail (ICT Strategy and Operations)</cp:lastModifiedBy>
  <cp:revision>1</cp:revision>
  <dcterms:modified xsi:type="dcterms:W3CDTF">2024-08-27T05:36:38Z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0x0101000278D7D82A05AF46A3813CC4746020EE</vt:lpwstr>
  </property>
  <property fmtid="{D5CDD505-2E9C-101B-9397-08002B2CF9AE}" pid="3" name="MediaServiceImageTags">
    <vt:lpwstr/>
  </property>
</Properties>
</file>