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embeddedFontLst>
    <p:embeddedFont>
      <p:font typeface="Lexend" panose="020B0604020202020204" charset="0"/>
      <p:regular r:id="rId16"/>
      <p:bold r:id="rId17"/>
    </p:embeddedFont>
    <p:embeddedFont>
      <p:font typeface="Lexend Light" panose="020B0604020202020204" charset="0"/>
      <p:regular r:id="rId18"/>
      <p:bold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  <p:embeddedFont>
      <p:font typeface="Poppins SemiBold" panose="000007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'Diaye, Abigail (ICT Strategic Operations and Reform)" userId="aa00991d-3807-4e98-92d9-493e0e2f6ab8" providerId="ADAL" clId="{7EDC9604-6550-4416-B46C-E236942A70D5}"/>
    <pc:docChg chg="undo custSel modSld">
      <pc:chgData name="N'Diaye, Abigail (ICT Strategic Operations and Reform)" userId="aa00991d-3807-4e98-92d9-493e0e2f6ab8" providerId="ADAL" clId="{7EDC9604-6550-4416-B46C-E236942A70D5}" dt="2024-07-30T01:28:50.316" v="10" actId="1076"/>
      <pc:docMkLst>
        <pc:docMk/>
      </pc:docMkLst>
      <pc:sldChg chg="addSp delSp modSp mod setBg">
        <pc:chgData name="N'Diaye, Abigail (ICT Strategic Operations and Reform)" userId="aa00991d-3807-4e98-92d9-493e0e2f6ab8" providerId="ADAL" clId="{7EDC9604-6550-4416-B46C-E236942A70D5}" dt="2024-07-30T01:28:50.316" v="10" actId="1076"/>
        <pc:sldMkLst>
          <pc:docMk/>
          <pc:sldMk cId="0" sldId="256"/>
        </pc:sldMkLst>
        <pc:spChg chg="del">
          <ac:chgData name="N'Diaye, Abigail (ICT Strategic Operations and Reform)" userId="aa00991d-3807-4e98-92d9-493e0e2f6ab8" providerId="ADAL" clId="{7EDC9604-6550-4416-B46C-E236942A70D5}" dt="2024-07-30T01:28:20.256" v="4" actId="478"/>
          <ac:spMkLst>
            <pc:docMk/>
            <pc:sldMk cId="0" sldId="256"/>
            <ac:spMk id="54" creationId="{00000000-0000-0000-0000-000000000000}"/>
          </ac:spMkLst>
        </pc:spChg>
        <pc:spChg chg="add del mod">
          <ac:chgData name="N'Diaye, Abigail (ICT Strategic Operations and Reform)" userId="aa00991d-3807-4e98-92d9-493e0e2f6ab8" providerId="ADAL" clId="{7EDC9604-6550-4416-B46C-E236942A70D5}" dt="2024-07-30T01:28:47.284" v="9" actId="1076"/>
          <ac:spMkLst>
            <pc:docMk/>
            <pc:sldMk cId="0" sldId="256"/>
            <ac:spMk id="57" creationId="{00000000-0000-0000-0000-000000000000}"/>
          </ac:spMkLst>
        </pc:spChg>
        <pc:spChg chg="mod">
          <ac:chgData name="N'Diaye, Abigail (ICT Strategic Operations and Reform)" userId="aa00991d-3807-4e98-92d9-493e0e2f6ab8" providerId="ADAL" clId="{7EDC9604-6550-4416-B46C-E236942A70D5}" dt="2024-07-30T01:28:50.316" v="10" actId="1076"/>
          <ac:spMkLst>
            <pc:docMk/>
            <pc:sldMk cId="0" sldId="256"/>
            <ac:spMk id="59" creationId="{00000000-0000-0000-0000-000000000000}"/>
          </ac:spMkLst>
        </pc:spChg>
        <pc:picChg chg="del">
          <ac:chgData name="N'Diaye, Abigail (ICT Strategic Operations and Reform)" userId="aa00991d-3807-4e98-92d9-493e0e2f6ab8" providerId="ADAL" clId="{7EDC9604-6550-4416-B46C-E236942A70D5}" dt="2024-07-30T01:28:16.744" v="1" actId="478"/>
          <ac:picMkLst>
            <pc:docMk/>
            <pc:sldMk cId="0" sldId="256"/>
            <ac:picMk id="55" creationId="{00000000-0000-0000-0000-000000000000}"/>
          </ac:picMkLst>
        </pc:picChg>
        <pc:picChg chg="del">
          <ac:chgData name="N'Diaye, Abigail (ICT Strategic Operations and Reform)" userId="aa00991d-3807-4e98-92d9-493e0e2f6ab8" providerId="ADAL" clId="{7EDC9604-6550-4416-B46C-E236942A70D5}" dt="2024-07-30T01:28:21.192" v="5" actId="478"/>
          <ac:picMkLst>
            <pc:docMk/>
            <pc:sldMk cId="0" sldId="256"/>
            <ac:picMk id="56" creationId="{00000000-0000-0000-0000-000000000000}"/>
          </ac:picMkLst>
        </pc:picChg>
        <pc:picChg chg="del">
          <ac:chgData name="N'Diaye, Abigail (ICT Strategic Operations and Reform)" userId="aa00991d-3807-4e98-92d9-493e0e2f6ab8" providerId="ADAL" clId="{7EDC9604-6550-4416-B46C-E236942A70D5}" dt="2024-07-30T01:28:16.193" v="0" actId="478"/>
          <ac:picMkLst>
            <pc:docMk/>
            <pc:sldMk cId="0" sldId="256"/>
            <ac:picMk id="58" creationId="{00000000-0000-0000-0000-000000000000}"/>
          </ac:picMkLst>
        </pc:picChg>
      </pc:sldChg>
    </pc:docChg>
  </pc:docChgLst>
  <pc:docChgLst>
    <pc:chgData name="N'Diaye, Abigail (ICT Strategy and Operations)" userId="aa00991d-3807-4e98-92d9-493e0e2f6ab8" providerId="ADAL" clId="{F1591147-3037-4F1C-9282-A6C36C2D5703}"/>
    <pc:docChg chg="custSel modSld">
      <pc:chgData name="N'Diaye, Abigail (ICT Strategy and Operations)" userId="aa00991d-3807-4e98-92d9-493e0e2f6ab8" providerId="ADAL" clId="{F1591147-3037-4F1C-9282-A6C36C2D5703}" dt="2024-08-27T01:05:32.250" v="9" actId="478"/>
      <pc:docMkLst>
        <pc:docMk/>
      </pc:docMkLst>
      <pc:sldChg chg="delSp mod">
        <pc:chgData name="N'Diaye, Abigail (ICT Strategy and Operations)" userId="aa00991d-3807-4e98-92d9-493e0e2f6ab8" providerId="ADAL" clId="{F1591147-3037-4F1C-9282-A6C36C2D5703}" dt="2024-08-27T01:05:09.969" v="0" actId="478"/>
        <pc:sldMkLst>
          <pc:docMk/>
          <pc:sldMk cId="0" sldId="257"/>
        </pc:sldMkLst>
        <pc:picChg chg="del">
          <ac:chgData name="N'Diaye, Abigail (ICT Strategy and Operations)" userId="aa00991d-3807-4e98-92d9-493e0e2f6ab8" providerId="ADAL" clId="{F1591147-3037-4F1C-9282-A6C36C2D5703}" dt="2024-08-27T01:05:09.969" v="0" actId="478"/>
          <ac:picMkLst>
            <pc:docMk/>
            <pc:sldMk cId="0" sldId="257"/>
            <ac:picMk id="66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1591147-3037-4F1C-9282-A6C36C2D5703}" dt="2024-08-27T01:05:12.128" v="1" actId="478"/>
        <pc:sldMkLst>
          <pc:docMk/>
          <pc:sldMk cId="0" sldId="258"/>
        </pc:sldMkLst>
        <pc:picChg chg="del">
          <ac:chgData name="N'Diaye, Abigail (ICT Strategy and Operations)" userId="aa00991d-3807-4e98-92d9-493e0e2f6ab8" providerId="ADAL" clId="{F1591147-3037-4F1C-9282-A6C36C2D5703}" dt="2024-08-27T01:05:12.128" v="1" actId="478"/>
          <ac:picMkLst>
            <pc:docMk/>
            <pc:sldMk cId="0" sldId="258"/>
            <ac:picMk id="77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1591147-3037-4F1C-9282-A6C36C2D5703}" dt="2024-08-27T01:05:14.393" v="2" actId="478"/>
        <pc:sldMkLst>
          <pc:docMk/>
          <pc:sldMk cId="0" sldId="259"/>
        </pc:sldMkLst>
        <pc:picChg chg="del">
          <ac:chgData name="N'Diaye, Abigail (ICT Strategy and Operations)" userId="aa00991d-3807-4e98-92d9-493e0e2f6ab8" providerId="ADAL" clId="{F1591147-3037-4F1C-9282-A6C36C2D5703}" dt="2024-08-27T01:05:14.393" v="2" actId="478"/>
          <ac:picMkLst>
            <pc:docMk/>
            <pc:sldMk cId="0" sldId="259"/>
            <ac:picMk id="85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1591147-3037-4F1C-9282-A6C36C2D5703}" dt="2024-08-27T01:05:16.375" v="3" actId="478"/>
        <pc:sldMkLst>
          <pc:docMk/>
          <pc:sldMk cId="0" sldId="260"/>
        </pc:sldMkLst>
        <pc:picChg chg="del">
          <ac:chgData name="N'Diaye, Abigail (ICT Strategy and Operations)" userId="aa00991d-3807-4e98-92d9-493e0e2f6ab8" providerId="ADAL" clId="{F1591147-3037-4F1C-9282-A6C36C2D5703}" dt="2024-08-27T01:05:16.375" v="3" actId="478"/>
          <ac:picMkLst>
            <pc:docMk/>
            <pc:sldMk cId="0" sldId="260"/>
            <ac:picMk id="92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1591147-3037-4F1C-9282-A6C36C2D5703}" dt="2024-08-27T01:05:18.850" v="4" actId="478"/>
        <pc:sldMkLst>
          <pc:docMk/>
          <pc:sldMk cId="0" sldId="261"/>
        </pc:sldMkLst>
        <pc:picChg chg="del">
          <ac:chgData name="N'Diaye, Abigail (ICT Strategy and Operations)" userId="aa00991d-3807-4e98-92d9-493e0e2f6ab8" providerId="ADAL" clId="{F1591147-3037-4F1C-9282-A6C36C2D5703}" dt="2024-08-27T01:05:18.850" v="4" actId="478"/>
          <ac:picMkLst>
            <pc:docMk/>
            <pc:sldMk cId="0" sldId="261"/>
            <ac:picMk id="102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1591147-3037-4F1C-9282-A6C36C2D5703}" dt="2024-08-27T01:05:21.709" v="5" actId="478"/>
        <pc:sldMkLst>
          <pc:docMk/>
          <pc:sldMk cId="0" sldId="262"/>
        </pc:sldMkLst>
        <pc:picChg chg="del">
          <ac:chgData name="N'Diaye, Abigail (ICT Strategy and Operations)" userId="aa00991d-3807-4e98-92d9-493e0e2f6ab8" providerId="ADAL" clId="{F1591147-3037-4F1C-9282-A6C36C2D5703}" dt="2024-08-27T01:05:21.709" v="5" actId="478"/>
          <ac:picMkLst>
            <pc:docMk/>
            <pc:sldMk cId="0" sldId="262"/>
            <ac:picMk id="111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1591147-3037-4F1C-9282-A6C36C2D5703}" dt="2024-08-27T01:05:24.010" v="6" actId="478"/>
        <pc:sldMkLst>
          <pc:docMk/>
          <pc:sldMk cId="0" sldId="263"/>
        </pc:sldMkLst>
        <pc:picChg chg="del">
          <ac:chgData name="N'Diaye, Abigail (ICT Strategy and Operations)" userId="aa00991d-3807-4e98-92d9-493e0e2f6ab8" providerId="ADAL" clId="{F1591147-3037-4F1C-9282-A6C36C2D5703}" dt="2024-08-27T01:05:24.010" v="6" actId="478"/>
          <ac:picMkLst>
            <pc:docMk/>
            <pc:sldMk cId="0" sldId="263"/>
            <ac:picMk id="122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1591147-3037-4F1C-9282-A6C36C2D5703}" dt="2024-08-27T01:05:26.994" v="7" actId="478"/>
        <pc:sldMkLst>
          <pc:docMk/>
          <pc:sldMk cId="0" sldId="264"/>
        </pc:sldMkLst>
        <pc:picChg chg="del">
          <ac:chgData name="N'Diaye, Abigail (ICT Strategy and Operations)" userId="aa00991d-3807-4e98-92d9-493e0e2f6ab8" providerId="ADAL" clId="{F1591147-3037-4F1C-9282-A6C36C2D5703}" dt="2024-08-27T01:05:26.994" v="7" actId="478"/>
          <ac:picMkLst>
            <pc:docMk/>
            <pc:sldMk cId="0" sldId="264"/>
            <ac:picMk id="132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1591147-3037-4F1C-9282-A6C36C2D5703}" dt="2024-08-27T01:05:29.287" v="8" actId="478"/>
        <pc:sldMkLst>
          <pc:docMk/>
          <pc:sldMk cId="0" sldId="265"/>
        </pc:sldMkLst>
        <pc:picChg chg="del">
          <ac:chgData name="N'Diaye, Abigail (ICT Strategy and Operations)" userId="aa00991d-3807-4e98-92d9-493e0e2f6ab8" providerId="ADAL" clId="{F1591147-3037-4F1C-9282-A6C36C2D5703}" dt="2024-08-27T01:05:29.287" v="8" actId="478"/>
          <ac:picMkLst>
            <pc:docMk/>
            <pc:sldMk cId="0" sldId="265"/>
            <ac:picMk id="142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1591147-3037-4F1C-9282-A6C36C2D5703}" dt="2024-08-27T01:05:32.250" v="9" actId="478"/>
        <pc:sldMkLst>
          <pc:docMk/>
          <pc:sldMk cId="0" sldId="266"/>
        </pc:sldMkLst>
        <pc:picChg chg="del">
          <ac:chgData name="N'Diaye, Abigail (ICT Strategy and Operations)" userId="aa00991d-3807-4e98-92d9-493e0e2f6ab8" providerId="ADAL" clId="{F1591147-3037-4F1C-9282-A6C36C2D5703}" dt="2024-08-27T01:05:32.250" v="9" actId="478"/>
          <ac:picMkLst>
            <pc:docMk/>
            <pc:sldMk cId="0" sldId="266"/>
            <ac:picMk id="15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a69aced1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ba69aced1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08e7ed720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a08e7ed720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622a5d378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622a5d378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a69aced1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a69aced1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a08e7ed7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a08e7ed7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a69aced1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ba69aced1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a69aced1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a69aced1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a69aced1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ba69aced1b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a69aced1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ba69aced1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08e7ed720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a08e7ed720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JRSCLqjGvV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8q7_aV8eLUE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d07B3_aFzK8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www.footprintcalculator.org/home/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anva.com/design/DAF-BikTnp0/J2h5qoFV0SLGdv2EX_xrWQ/edit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aCu9rZvXRL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/>
        </p:nvSpPr>
        <p:spPr>
          <a:xfrm>
            <a:off x="367900" y="1163339"/>
            <a:ext cx="43320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EEEEEE"/>
                </a:solidFill>
                <a:latin typeface="Poppins"/>
                <a:ea typeface="Poppins"/>
                <a:cs typeface="Poppins"/>
                <a:sym typeface="Poppins"/>
              </a:rPr>
              <a:t>TEACHING DECK</a:t>
            </a:r>
            <a:r>
              <a:rPr lang="en" sz="1000" dirty="0">
                <a:solidFill>
                  <a:srgbClr val="EEEEE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" sz="1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46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Get to know your Carbon Footprint</a:t>
            </a:r>
            <a:endParaRPr sz="46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67900" y="4305900"/>
            <a:ext cx="3990600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Explore your carbon footprint and learn how it affects climate change.</a:t>
            </a:r>
            <a:endParaRPr sz="37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/>
        </p:nvSpPr>
        <p:spPr>
          <a:xfrm>
            <a:off x="381000" y="393700"/>
            <a:ext cx="86265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impact do you have on the planet?</a:t>
            </a:r>
            <a:endParaRPr sz="32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393700" y="1028700"/>
            <a:ext cx="8316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Scan the QR code using your mobile device and answer the following questions.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393700" y="4099425"/>
            <a:ext cx="23997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4"/>
              </a:rPr>
              <a:t>What impact do you have on the planet?</a:t>
            </a:r>
            <a:br>
              <a:rPr lang="en" sz="1200" dirty="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200" dirty="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(6:14)</a:t>
            </a:r>
            <a:endParaRPr sz="1200" dirty="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3094025" y="1699725"/>
            <a:ext cx="5419800" cy="27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What was an interesting fact that you learnt?</a:t>
            </a:r>
            <a:b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What countries use the most amount of materials/resources? Why do you think this is?</a:t>
            </a:r>
            <a:b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When it came to transport, who had the biggest carbon impact?</a:t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What’s one thing you now hope to do differently to lower your carbon footprint?</a:t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725" y="1699725"/>
            <a:ext cx="2351626" cy="235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3"/>
          <p:cNvPicPr preferRelativeResize="0"/>
          <p:nvPr/>
        </p:nvPicPr>
        <p:blipFill rotWithShape="1">
          <a:blip r:embed="rId4">
            <a:alphaModFix/>
          </a:blip>
          <a:srcRect t="8947" r="76678" b="11377"/>
          <a:stretch/>
        </p:blipFill>
        <p:spPr>
          <a:xfrm rot="1813172">
            <a:off x="7238826" y="3998611"/>
            <a:ext cx="743544" cy="1043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 rotWithShape="1">
          <a:blip r:embed="rId4">
            <a:alphaModFix/>
          </a:blip>
          <a:srcRect l="26999" t="12681" r="54265" b="6023"/>
          <a:stretch/>
        </p:blipFill>
        <p:spPr>
          <a:xfrm rot="754742">
            <a:off x="8202229" y="3264351"/>
            <a:ext cx="605071" cy="104981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381000" y="393700"/>
            <a:ext cx="4814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Reflection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393700" y="1028700"/>
            <a:ext cx="797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Let’s look at our class data around carbon footprint.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523300" y="1609225"/>
            <a:ext cx="78414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600"/>
              <a:buFont typeface="Lexend"/>
              <a:buChar char="●"/>
            </a:pPr>
            <a:r>
              <a:rPr lang="en" sz="1600">
                <a:solidFill>
                  <a:srgbClr val="0A7982"/>
                </a:solidFill>
                <a:latin typeface="Lexend"/>
                <a:ea typeface="Lexend"/>
                <a:cs typeface="Lexend"/>
                <a:sym typeface="Lexend"/>
              </a:rPr>
              <a:t>What was the earliest Overshoot Day we had? What was the latest? What does this mean?</a:t>
            </a:r>
            <a:endParaRPr sz="1600">
              <a:solidFill>
                <a:srgbClr val="0A798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A798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600"/>
              <a:buFont typeface="Lexend"/>
              <a:buChar char="●"/>
            </a:pPr>
            <a:r>
              <a:rPr lang="en" sz="1600">
                <a:solidFill>
                  <a:srgbClr val="0A7982"/>
                </a:solidFill>
                <a:latin typeface="Lexend"/>
                <a:ea typeface="Lexend"/>
                <a:cs typeface="Lexend"/>
                <a:sym typeface="Lexend"/>
              </a:rPr>
              <a:t>What was the least number of Earths needed? What was the most number of Earths?</a:t>
            </a:r>
            <a:br>
              <a:rPr lang="en" sz="1600">
                <a:solidFill>
                  <a:srgbClr val="0A7982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600">
              <a:solidFill>
                <a:srgbClr val="0A798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600"/>
              <a:buFont typeface="Lexend"/>
              <a:buChar char="●"/>
            </a:pPr>
            <a:r>
              <a:rPr lang="en" sz="1600">
                <a:solidFill>
                  <a:srgbClr val="0A7982"/>
                </a:solidFill>
                <a:latin typeface="Lexend"/>
                <a:ea typeface="Lexend"/>
                <a:cs typeface="Lexend"/>
                <a:sym typeface="Lexend"/>
              </a:rPr>
              <a:t>Let’s look at our class average for how many Earths we need to survive.</a:t>
            </a:r>
            <a:br>
              <a:rPr lang="en" sz="1600">
                <a:solidFill>
                  <a:srgbClr val="0A7982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600">
              <a:solidFill>
                <a:srgbClr val="0A798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600"/>
              <a:buFont typeface="Lexend"/>
              <a:buChar char="●"/>
            </a:pPr>
            <a:r>
              <a:rPr lang="en" sz="1600">
                <a:solidFill>
                  <a:srgbClr val="0A7982"/>
                </a:solidFill>
                <a:latin typeface="Lexend"/>
                <a:ea typeface="Lexend"/>
                <a:cs typeface="Lexend"/>
                <a:sym typeface="Lexend"/>
              </a:rPr>
              <a:t>What’s one thing that you are hoping to change in your </a:t>
            </a:r>
            <a:br>
              <a:rPr lang="en" sz="1600">
                <a:solidFill>
                  <a:srgbClr val="0A7982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600">
                <a:solidFill>
                  <a:srgbClr val="0A7982"/>
                </a:solidFill>
                <a:latin typeface="Lexend"/>
                <a:ea typeface="Lexend"/>
                <a:cs typeface="Lexend"/>
                <a:sym typeface="Lexend"/>
              </a:rPr>
              <a:t>lifestyle to reduce your carbon footprint?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381000" y="393700"/>
            <a:ext cx="83109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Carbon footprint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93700" y="1028700"/>
            <a:ext cx="4191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What is it? What do you know?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Online Media 1" title="simpleshow explains the Carbon Footprint">
            <a:hlinkClick r:id="" action="ppaction://media"/>
            <a:extLst>
              <a:ext uri="{FF2B5EF4-FFF2-40B4-BE49-F238E27FC236}">
                <a16:creationId xmlns:a16="http://schemas.microsoft.com/office/drawing/2014/main" id="{397AB8FE-FF1B-9392-E559-1715C2AF60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08727" y="1414046"/>
            <a:ext cx="5726546" cy="3232969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81000" y="393700"/>
            <a:ext cx="83109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Ecological / Carbon footprint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93700" y="1028700"/>
            <a:ext cx="57333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What did you know? What did you learn?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23300" y="1562200"/>
            <a:ext cx="62376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What did you find most surprising from the video?</a:t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Have you ever looked into your personal carbon footprint?</a:t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Have you heard of “Earth Overshoot Day”?</a:t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t="8947" r="76678" b="11377"/>
          <a:stretch/>
        </p:blipFill>
        <p:spPr>
          <a:xfrm rot="1904160">
            <a:off x="7034739" y="3575032"/>
            <a:ext cx="899847" cy="129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l="26999" t="12681" r="54265" b="6023"/>
          <a:stretch/>
        </p:blipFill>
        <p:spPr>
          <a:xfrm rot="799777">
            <a:off x="8188289" y="2637262"/>
            <a:ext cx="722896" cy="132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381000" y="393700"/>
            <a:ext cx="8018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Earth Overshoot Day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93700" y="1028700"/>
            <a:ext cx="83154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Let’s learn what it is.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" name="Online Media 3" title="Food and the Ecological Footprint">
            <a:hlinkClick r:id="" action="ppaction://media"/>
            <a:extLst>
              <a:ext uri="{FF2B5EF4-FFF2-40B4-BE49-F238E27FC236}">
                <a16:creationId xmlns:a16="http://schemas.microsoft.com/office/drawing/2014/main" id="{AD390C12-6143-D4BB-D7D0-5707173E60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59527" y="1439941"/>
            <a:ext cx="5624945" cy="3175609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800" y="328675"/>
            <a:ext cx="5833875" cy="45095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1" name="Google Shape;91;p17"/>
          <p:cNvSpPr txBox="1"/>
          <p:nvPr/>
        </p:nvSpPr>
        <p:spPr>
          <a:xfrm>
            <a:off x="6413850" y="1407148"/>
            <a:ext cx="2388000" cy="2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55B54"/>
                </a:solidFill>
                <a:latin typeface="Lexend"/>
                <a:ea typeface="Lexend"/>
                <a:cs typeface="Lexend"/>
                <a:sym typeface="Lexend"/>
              </a:rPr>
              <a:t>Earth Overshoot Day marks the date when humanity’s demand for ecological resources and services in a given year exceeds what Earth can regenerate in that year.</a:t>
            </a:r>
            <a:endParaRPr sz="2200">
              <a:solidFill>
                <a:srgbClr val="155B54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381000" y="393700"/>
            <a:ext cx="8018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Earth Overshoot Day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393700" y="1028700"/>
            <a:ext cx="83154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Let’s discuss.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523300" y="1562200"/>
            <a:ext cx="6923400" cy="26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What is one of your food consumption practices that negatively affect the environment? </a:t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Do they have any food consumption practices that positively affect the environment? What are they?</a:t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What other consumption practices do you know that may affect the environment? </a:t>
            </a:r>
            <a:r>
              <a:rPr lang="en" sz="1600" i="1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(driving to school/work, using the air conditioning/heater regularly, etc).</a:t>
            </a:r>
            <a:endParaRPr sz="2200" i="1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4">
            <a:alphaModFix/>
          </a:blip>
          <a:srcRect t="8947" r="76678" b="11377"/>
          <a:stretch/>
        </p:blipFill>
        <p:spPr>
          <a:xfrm rot="1904160">
            <a:off x="7034739" y="3575032"/>
            <a:ext cx="899847" cy="129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 l="26999" t="12681" r="54265" b="6023"/>
          <a:stretch/>
        </p:blipFill>
        <p:spPr>
          <a:xfrm rot="799777">
            <a:off x="8188289" y="2637262"/>
            <a:ext cx="722896" cy="132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/>
        </p:nvSpPr>
        <p:spPr>
          <a:xfrm>
            <a:off x="381000" y="393700"/>
            <a:ext cx="83109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Ecological / Carbon Footprint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393700" y="1028700"/>
            <a:ext cx="57333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Time to check your footprint.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2481750" y="4377050"/>
            <a:ext cx="4180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 dirty="0">
                <a:solidFill>
                  <a:schemeClr val="hlink"/>
                </a:solidFill>
                <a:latin typeface="Lexend Light"/>
                <a:ea typeface="Lexend Light"/>
                <a:cs typeface="Lexend Light"/>
                <a:sym typeface="Lexend Light"/>
                <a:hlinkClick r:id="rId4"/>
              </a:rPr>
              <a:t>Ecological Footprint Calculator</a:t>
            </a:r>
            <a:endParaRPr sz="1900" dirty="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110" name="Google Shape;110;p1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2738" y="1502824"/>
            <a:ext cx="5958525" cy="286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>
            <a:off x="381000" y="393700"/>
            <a:ext cx="83109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Ecological / Carbon footprint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393700" y="1028700"/>
            <a:ext cx="5733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Post your results.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8" name="Google Shape;118;p20"/>
          <p:cNvGrpSpPr/>
          <p:nvPr/>
        </p:nvGrpSpPr>
        <p:grpSpPr>
          <a:xfrm>
            <a:off x="5491500" y="1714600"/>
            <a:ext cx="3200400" cy="2453325"/>
            <a:chOff x="5491500" y="1409800"/>
            <a:chExt cx="3200400" cy="2453325"/>
          </a:xfrm>
        </p:grpSpPr>
        <p:pic>
          <p:nvPicPr>
            <p:cNvPr id="119" name="Google Shape;11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91500" y="1409800"/>
              <a:ext cx="3200400" cy="2066925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20" name="Google Shape;120;p20"/>
            <p:cNvSpPr txBox="1"/>
            <p:nvPr/>
          </p:nvSpPr>
          <p:spPr>
            <a:xfrm>
              <a:off x="6150150" y="3476725"/>
              <a:ext cx="1883100" cy="3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A7982"/>
                  </a:solidFill>
                  <a:latin typeface="Poppins"/>
                  <a:ea typeface="Poppins"/>
                  <a:cs typeface="Poppins"/>
                  <a:sym typeface="Poppins"/>
                </a:rPr>
                <a:t>Example of results.</a:t>
              </a:r>
              <a:endParaRPr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1" name="Google Shape;121;p20"/>
          <p:cNvSpPr txBox="1"/>
          <p:nvPr/>
        </p:nvSpPr>
        <p:spPr>
          <a:xfrm>
            <a:off x="393700" y="1734325"/>
            <a:ext cx="4769100" cy="24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Post a screenshot of your results on slide 3 of your student notebook.</a:t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Post your results to our whole class board: </a:t>
            </a:r>
            <a:r>
              <a:rPr lang="en" sz="1600" u="sng">
                <a:solidFill>
                  <a:schemeClr val="hlink"/>
                </a:solidFill>
                <a:latin typeface="Lexend Light"/>
                <a:ea typeface="Lexend Light"/>
                <a:cs typeface="Lexend Light"/>
                <a:sym typeface="Lexend Light"/>
                <a:hlinkClick r:id="rId5"/>
              </a:rPr>
              <a:t>Class Eco Footprint</a:t>
            </a: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.</a:t>
            </a:r>
            <a:b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Add your name and data to our class spreadsheet.</a:t>
            </a:r>
            <a:endParaRPr sz="1600">
              <a:solidFill>
                <a:schemeClr val="dk1"/>
              </a:solidFill>
              <a:highlight>
                <a:srgbClr val="FFFF00"/>
              </a:highlight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/>
        </p:nvSpPr>
        <p:spPr>
          <a:xfrm>
            <a:off x="381000" y="393700"/>
            <a:ext cx="86265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Meet your carbon footprint in VR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393700" y="1028700"/>
            <a:ext cx="8316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Scan the QR code using your mobile device and answer the following questions.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393700" y="4099425"/>
            <a:ext cx="239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4"/>
              </a:rPr>
              <a:t>Meet your carbon footprint</a:t>
            </a:r>
            <a:r>
              <a:rPr lang="en" sz="1200" dirty="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(4:46)</a:t>
            </a:r>
            <a:endParaRPr sz="1200" dirty="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700" y="1699725"/>
            <a:ext cx="2399700" cy="23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3094025" y="1699725"/>
            <a:ext cx="5419800" cy="27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What everyday choices did you see in the video that impacts our environment? </a:t>
            </a:r>
            <a:r>
              <a:rPr lang="en" sz="1300" i="1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(e.g. buying imported foods, excessive driving)</a:t>
            </a:r>
            <a:endParaRPr sz="1300" i="1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How did you feel when viewing these scenes? Why?</a:t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What were some strategies to reduce your carbon footprint?</a:t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8D7D82A05AF46A3813CC4746020EE" ma:contentTypeVersion="15" ma:contentTypeDescription="Create a new document." ma:contentTypeScope="" ma:versionID="eb0701ad750b93e2bac018fcca5ac311">
  <xsd:schema xmlns:xsd="http://www.w3.org/2001/XMLSchema" xmlns:xs="http://www.w3.org/2001/XMLSchema" xmlns:p="http://schemas.microsoft.com/office/2006/metadata/properties" xmlns:ns2="6acfb8c9-04c0-42b8-bd12-b499039053bd" xmlns:ns3="0d428a07-af55-49e5-a5bc-84a3e5008842" targetNamespace="http://schemas.microsoft.com/office/2006/metadata/properties" ma:root="true" ma:fieldsID="3cb7070e0d67a0aa7cdd89300f911528" ns2:_="" ns3:_="">
    <xsd:import namespace="6acfb8c9-04c0-42b8-bd12-b499039053bd"/>
    <xsd:import namespace="0d428a07-af55-49e5-a5bc-84a3e500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fb8c9-04c0-42b8-bd12-b49903905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ee2c2a-7de1-485c-a059-145b4e502d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28a07-af55-49e5-a5bc-84a3e50088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8d38f35-fa6f-42b1-a448-f5eb7172ef83}" ma:internalName="TaxCatchAll" ma:showField="CatchAllData" ma:web="0d428a07-af55-49e5-a5bc-84a3e500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DC82A4-DA69-4B40-8066-A526BD9D3B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cfb8c9-04c0-42b8-bd12-b499039053bd"/>
    <ds:schemaRef ds:uri="0d428a07-af55-49e5-a5bc-84a3e500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1DCC27-C8E5-472E-8249-CF9A5C9BD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491</Words>
  <Application>Microsoft Office PowerPoint</Application>
  <PresentationFormat>On-screen Show (16:9)</PresentationFormat>
  <Paragraphs>52</Paragraphs>
  <Slides>11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Lexend Light</vt:lpstr>
      <vt:lpstr>Lexend</vt:lpstr>
      <vt:lpstr>Arial</vt:lpstr>
      <vt:lpstr>Poppins SemiBold</vt:lpstr>
      <vt:lpstr>Poppins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to know your Carbon Footprint teaching deck</dc:title>
  <dc:creator>Lumination</dc:creator>
  <cp:lastModifiedBy>Broecker, Agnetha (Online Communications Unit)</cp:lastModifiedBy>
  <cp:revision>2</cp:revision>
  <dcterms:modified xsi:type="dcterms:W3CDTF">2024-08-30T06:34:39Z</dcterms:modified>
</cp:coreProperties>
</file>