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3"/>
  </p:sldMasterIdLst>
  <p:notesMasterIdLst>
    <p:notesMasterId r:id="rId15"/>
  </p:notesMasterIdLst>
  <p:sldIdLst>
    <p:sldId id="256" r:id="rId4"/>
    <p:sldId id="257" r:id="rId5"/>
    <p:sldId id="258" r:id="rId6"/>
    <p:sldId id="259" r:id="rId7"/>
    <p:sldId id="260" r:id="rId8"/>
    <p:sldId id="267" r:id="rId9"/>
    <p:sldId id="262" r:id="rId10"/>
    <p:sldId id="263" r:id="rId11"/>
    <p:sldId id="264" r:id="rId12"/>
    <p:sldId id="265" r:id="rId13"/>
    <p:sldId id="266" r:id="rId14"/>
  </p:sldIdLst>
  <p:sldSz cx="9144000" cy="5143500" type="screen16x9"/>
  <p:notesSz cx="6858000" cy="9144000"/>
  <p:embeddedFontLst>
    <p:embeddedFont>
      <p:font typeface="Lexend" panose="020B0604020202020204" charset="0"/>
      <p:regular r:id="rId16"/>
      <p:bold r:id="rId17"/>
    </p:embeddedFont>
    <p:embeddedFont>
      <p:font typeface="Lexend Light" panose="020B0604020202020204" charset="0"/>
      <p:regular r:id="rId18"/>
      <p:bold r:id="rId19"/>
    </p:embeddedFont>
    <p:embeddedFont>
      <p:font typeface="Poppins" panose="00000500000000000000" pitchFamily="2" charset="0"/>
      <p:regular r:id="rId20"/>
      <p:bold r:id="rId21"/>
      <p:italic r:id="rId22"/>
      <p:boldItalic r:id="rId23"/>
    </p:embeddedFont>
    <p:embeddedFont>
      <p:font typeface="Poppins SemiBold" panose="000007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6CBF53-4115-10EB-D146-9C0873040064}" v="11" dt="2024-07-30T04:50:10.202"/>
  </p1510:revLst>
</p1510:revInfo>
</file>

<file path=ppt/tableStyles.xml><?xml version="1.0" encoding="utf-8"?>
<a:tblStyleLst xmlns:a="http://schemas.openxmlformats.org/drawingml/2006/main" def="{9D037ADD-9ED1-46B2-AA08-EE2A20C0F368}">
  <a:tblStyle styleId="{9D037ADD-9ED1-46B2-AA08-EE2A20C0F3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86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nterweger, Denis (ICT Strategy and Operations)" userId="S::denis.unterweger892@schools.sa.edu.au::c6d2b482-c658-488a-95ed-c9a7cf51691e" providerId="AD" clId="Web-{B46CBF53-4115-10EB-D146-9C0873040064}"/>
    <pc:docChg chg="modSld">
      <pc:chgData name="Unterweger, Denis (ICT Strategy and Operations)" userId="S::denis.unterweger892@schools.sa.edu.au::c6d2b482-c658-488a-95ed-c9a7cf51691e" providerId="AD" clId="Web-{B46CBF53-4115-10EB-D146-9C0873040064}" dt="2024-07-30T04:50:10.202" v="10"/>
      <pc:docMkLst>
        <pc:docMk/>
      </pc:docMkLst>
      <pc:sldChg chg="delSp">
        <pc:chgData name="Unterweger, Denis (ICT Strategy and Operations)" userId="S::denis.unterweger892@schools.sa.edu.au::c6d2b482-c658-488a-95ed-c9a7cf51691e" providerId="AD" clId="Web-{B46CBF53-4115-10EB-D146-9C0873040064}" dt="2024-07-30T04:49:55.749" v="0"/>
        <pc:sldMkLst>
          <pc:docMk/>
          <pc:sldMk cId="0" sldId="256"/>
        </pc:sldMkLst>
        <pc:picChg chg="del">
          <ac:chgData name="Unterweger, Denis (ICT Strategy and Operations)" userId="S::denis.unterweger892@schools.sa.edu.au::c6d2b482-c658-488a-95ed-c9a7cf51691e" providerId="AD" clId="Web-{B46CBF53-4115-10EB-D146-9C0873040064}" dt="2024-07-30T04:49:55.749" v="0"/>
          <ac:picMkLst>
            <pc:docMk/>
            <pc:sldMk cId="0" sldId="256"/>
            <ac:picMk id="59" creationId="{00000000-0000-0000-0000-00000000000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B46CBF53-4115-10EB-D146-9C0873040064}" dt="2024-07-30T04:49:56.858" v="1"/>
        <pc:sldMkLst>
          <pc:docMk/>
          <pc:sldMk cId="0" sldId="257"/>
        </pc:sldMkLst>
        <pc:picChg chg="del">
          <ac:chgData name="Unterweger, Denis (ICT Strategy and Operations)" userId="S::denis.unterweger892@schools.sa.edu.au::c6d2b482-c658-488a-95ed-c9a7cf51691e" providerId="AD" clId="Web-{B46CBF53-4115-10EB-D146-9C0873040064}" dt="2024-07-30T04:49:56.858" v="1"/>
          <ac:picMkLst>
            <pc:docMk/>
            <pc:sldMk cId="0" sldId="257"/>
            <ac:picMk id="66" creationId="{00000000-0000-0000-0000-00000000000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B46CBF53-4115-10EB-D146-9C0873040064}" dt="2024-07-30T04:49:59.923" v="2"/>
        <pc:sldMkLst>
          <pc:docMk/>
          <pc:sldMk cId="0" sldId="258"/>
        </pc:sldMkLst>
        <pc:picChg chg="del">
          <ac:chgData name="Unterweger, Denis (ICT Strategy and Operations)" userId="S::denis.unterweger892@schools.sa.edu.au::c6d2b482-c658-488a-95ed-c9a7cf51691e" providerId="AD" clId="Web-{B46CBF53-4115-10EB-D146-9C0873040064}" dt="2024-07-30T04:49:59.923" v="2"/>
          <ac:picMkLst>
            <pc:docMk/>
            <pc:sldMk cId="0" sldId="258"/>
            <ac:picMk id="73" creationId="{00000000-0000-0000-0000-00000000000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B46CBF53-4115-10EB-D146-9C0873040064}" dt="2024-07-30T04:50:01.389" v="3"/>
        <pc:sldMkLst>
          <pc:docMk/>
          <pc:sldMk cId="0" sldId="259"/>
        </pc:sldMkLst>
        <pc:picChg chg="del">
          <ac:chgData name="Unterweger, Denis (ICT Strategy and Operations)" userId="S::denis.unterweger892@schools.sa.edu.au::c6d2b482-c658-488a-95ed-c9a7cf51691e" providerId="AD" clId="Web-{B46CBF53-4115-10EB-D146-9C0873040064}" dt="2024-07-30T04:50:01.389" v="3"/>
          <ac:picMkLst>
            <pc:docMk/>
            <pc:sldMk cId="0" sldId="259"/>
            <ac:picMk id="88" creationId="{00000000-0000-0000-0000-00000000000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B46CBF53-4115-10EB-D146-9C0873040064}" dt="2024-07-30T04:50:02.483" v="4"/>
        <pc:sldMkLst>
          <pc:docMk/>
          <pc:sldMk cId="0" sldId="260"/>
        </pc:sldMkLst>
        <pc:picChg chg="del">
          <ac:chgData name="Unterweger, Denis (ICT Strategy and Operations)" userId="S::denis.unterweger892@schools.sa.edu.au::c6d2b482-c658-488a-95ed-c9a7cf51691e" providerId="AD" clId="Web-{B46CBF53-4115-10EB-D146-9C0873040064}" dt="2024-07-30T04:50:02.483" v="4"/>
          <ac:picMkLst>
            <pc:docMk/>
            <pc:sldMk cId="0" sldId="260"/>
            <ac:picMk id="99" creationId="{00000000-0000-0000-0000-00000000000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B46CBF53-4115-10EB-D146-9C0873040064}" dt="2024-07-30T04:50:04.702" v="6"/>
        <pc:sldMkLst>
          <pc:docMk/>
          <pc:sldMk cId="0" sldId="262"/>
        </pc:sldMkLst>
        <pc:picChg chg="del">
          <ac:chgData name="Unterweger, Denis (ICT Strategy and Operations)" userId="S::denis.unterweger892@schools.sa.edu.au::c6d2b482-c658-488a-95ed-c9a7cf51691e" providerId="AD" clId="Web-{B46CBF53-4115-10EB-D146-9C0873040064}" dt="2024-07-30T04:50:04.702" v="6"/>
          <ac:picMkLst>
            <pc:docMk/>
            <pc:sldMk cId="0" sldId="262"/>
            <ac:picMk id="127" creationId="{00000000-0000-0000-0000-00000000000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B46CBF53-4115-10EB-D146-9C0873040064}" dt="2024-07-30T04:50:06.046" v="7"/>
        <pc:sldMkLst>
          <pc:docMk/>
          <pc:sldMk cId="0" sldId="263"/>
        </pc:sldMkLst>
        <pc:picChg chg="del">
          <ac:chgData name="Unterweger, Denis (ICT Strategy and Operations)" userId="S::denis.unterweger892@schools.sa.edu.au::c6d2b482-c658-488a-95ed-c9a7cf51691e" providerId="AD" clId="Web-{B46CBF53-4115-10EB-D146-9C0873040064}" dt="2024-07-30T04:50:06.046" v="7"/>
          <ac:picMkLst>
            <pc:docMk/>
            <pc:sldMk cId="0" sldId="263"/>
            <ac:picMk id="137" creationId="{00000000-0000-0000-0000-00000000000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B46CBF53-4115-10EB-D146-9C0873040064}" dt="2024-07-30T04:50:07.483" v="8"/>
        <pc:sldMkLst>
          <pc:docMk/>
          <pc:sldMk cId="0" sldId="264"/>
        </pc:sldMkLst>
        <pc:picChg chg="del">
          <ac:chgData name="Unterweger, Denis (ICT Strategy and Operations)" userId="S::denis.unterweger892@schools.sa.edu.au::c6d2b482-c658-488a-95ed-c9a7cf51691e" providerId="AD" clId="Web-{B46CBF53-4115-10EB-D146-9C0873040064}" dt="2024-07-30T04:50:07.483" v="8"/>
          <ac:picMkLst>
            <pc:docMk/>
            <pc:sldMk cId="0" sldId="264"/>
            <ac:picMk id="146" creationId="{00000000-0000-0000-0000-00000000000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B46CBF53-4115-10EB-D146-9C0873040064}" dt="2024-07-30T04:50:08.952" v="9"/>
        <pc:sldMkLst>
          <pc:docMk/>
          <pc:sldMk cId="0" sldId="265"/>
        </pc:sldMkLst>
        <pc:picChg chg="del">
          <ac:chgData name="Unterweger, Denis (ICT Strategy and Operations)" userId="S::denis.unterweger892@schools.sa.edu.au::c6d2b482-c658-488a-95ed-c9a7cf51691e" providerId="AD" clId="Web-{B46CBF53-4115-10EB-D146-9C0873040064}" dt="2024-07-30T04:50:08.952" v="9"/>
          <ac:picMkLst>
            <pc:docMk/>
            <pc:sldMk cId="0" sldId="265"/>
            <ac:picMk id="167" creationId="{00000000-0000-0000-0000-00000000000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B46CBF53-4115-10EB-D146-9C0873040064}" dt="2024-07-30T04:50:10.202" v="10"/>
        <pc:sldMkLst>
          <pc:docMk/>
          <pc:sldMk cId="0" sldId="266"/>
        </pc:sldMkLst>
        <pc:picChg chg="del">
          <ac:chgData name="Unterweger, Denis (ICT Strategy and Operations)" userId="S::denis.unterweger892@schools.sa.edu.au::c6d2b482-c658-488a-95ed-c9a7cf51691e" providerId="AD" clId="Web-{B46CBF53-4115-10EB-D146-9C0873040064}" dt="2024-07-30T04:50:10.202" v="10"/>
          <ac:picMkLst>
            <pc:docMk/>
            <pc:sldMk cId="0" sldId="266"/>
            <ac:picMk id="177" creationId="{00000000-0000-0000-0000-00000000000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B46CBF53-4115-10EB-D146-9C0873040064}" dt="2024-07-30T04:50:03.655" v="5"/>
        <pc:sldMkLst>
          <pc:docMk/>
          <pc:sldMk cId="0" sldId="267"/>
        </pc:sldMkLst>
        <pc:picChg chg="del">
          <ac:chgData name="Unterweger, Denis (ICT Strategy and Operations)" userId="S::denis.unterweger892@schools.sa.edu.au::c6d2b482-c658-488a-95ed-c9a7cf51691e" providerId="AD" clId="Web-{B46CBF53-4115-10EB-D146-9C0873040064}" dt="2024-07-30T04:50:03.655" v="5"/>
          <ac:picMkLst>
            <pc:docMk/>
            <pc:sldMk cId="0" sldId="267"/>
            <ac:picMk id="11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d0d132b5b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d0d132b5b6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d0d132b5b6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d0d132b5b6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701f8e4dd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701f8e4dd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701f8e4dd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701f8e4dd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701f8e4dd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701f8e4dd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701f8e4dd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701f8e4dd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a08e7ed720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a08e7ed720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701f8e4ddb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701f8e4ddb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d0d132b5b6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d0d132b5b6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d0d132b5b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d0d132b5b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-G2E4dG4FKM?feature=oembed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9160200" cy="5148000"/>
          </a:xfrm>
          <a:prstGeom prst="rect">
            <a:avLst/>
          </a:prstGeom>
          <a:solidFill>
            <a:srgbClr val="0A79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l="34183" r="34186" b="-28057"/>
          <a:stretch/>
        </p:blipFill>
        <p:spPr>
          <a:xfrm>
            <a:off x="0" y="0"/>
            <a:ext cx="9160200" cy="71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 amt="36000"/>
          </a:blip>
          <a:srcRect l="10104" t="8479" b="1785"/>
          <a:stretch/>
        </p:blipFill>
        <p:spPr>
          <a:xfrm>
            <a:off x="0" y="0"/>
            <a:ext cx="9160202" cy="55867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67900" y="1722050"/>
            <a:ext cx="62466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STUDENT DIGITAL NOTEBOOK</a:t>
            </a: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lang="en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lang="en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4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Exploring ecosystems in Minecraft Education</a:t>
            </a:r>
            <a:endParaRPr sz="41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367900" y="4207709"/>
            <a:ext cx="39906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Student Name:</a:t>
            </a:r>
            <a:endParaRPr sz="37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/>
          <p:nvPr/>
        </p:nvSpPr>
        <p:spPr>
          <a:xfrm>
            <a:off x="523300" y="1491900"/>
            <a:ext cx="7537800" cy="322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523425" y="1512875"/>
            <a:ext cx="72357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Did you encounter any challenges or obstacles while building your own virtual ecosystems? How did you overcome them?</a:t>
            </a:r>
            <a:b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b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What similarities did you notice between the virtual ecosystems and real-world ecosystems?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How do you think the virtual ecosystems we explored in Minecraft compare to ecosystems you've seen or learned about in the real world?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4401850" y="1512875"/>
            <a:ext cx="35949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381000" y="393700"/>
            <a:ext cx="48147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Reflection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66" name="Google Shape;166;p22"/>
          <p:cNvSpPr txBox="1"/>
          <p:nvPr/>
        </p:nvSpPr>
        <p:spPr>
          <a:xfrm>
            <a:off x="393700" y="1028700"/>
            <a:ext cx="7579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Reflect on the importance of each ecosystem component and how they contribute to the overall balance of the ecosystem.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/>
          <p:nvPr/>
        </p:nvSpPr>
        <p:spPr>
          <a:xfrm>
            <a:off x="523300" y="1491900"/>
            <a:ext cx="7450200" cy="322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73" name="Google Shape;173;p23"/>
          <p:cNvSpPr txBox="1"/>
          <p:nvPr/>
        </p:nvSpPr>
        <p:spPr>
          <a:xfrm>
            <a:off x="523425" y="1512875"/>
            <a:ext cx="74502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What are some important lessons about ecosystem balance and sustainability that you learned from this activity?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If you could make any changes or additions to the virtual ecosystems, what would you do differently and why?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How do you think the skills and knowledge gained from exploring ecosystems in Minecraft could be applied to real-world environmental conservation efforts?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4401850" y="1512875"/>
            <a:ext cx="35949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381000" y="393700"/>
            <a:ext cx="48147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Reflection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76" name="Google Shape;176;p23"/>
          <p:cNvSpPr txBox="1"/>
          <p:nvPr/>
        </p:nvSpPr>
        <p:spPr>
          <a:xfrm>
            <a:off x="393700" y="1028700"/>
            <a:ext cx="7579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Reflect on the importance of each ecosystem component and how they contribute to the overall balance of the ecosystem.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381000" y="393700"/>
            <a:ext cx="62772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What is an ecosystem?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81000" y="1290725"/>
            <a:ext cx="4022100" cy="20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An ecosystem is a system that environments and their organisms form through their interaction. 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The biotic and abiotic components are linked together through nutrient cycles and energy flows.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Ecosystems are controlled by external and internal factors.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3650" y="1409800"/>
            <a:ext cx="3531786" cy="25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381000" y="393700"/>
            <a:ext cx="73149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Biotic and abiotic factors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427800" y="1038475"/>
            <a:ext cx="8034900" cy="18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7982"/>
                </a:solidFill>
                <a:latin typeface="Lexend"/>
                <a:ea typeface="Lexend"/>
                <a:cs typeface="Lexend"/>
                <a:sym typeface="Lexend"/>
              </a:rPr>
              <a:t>Biotic and abiotic factors are what make up ecosystems. </a:t>
            </a:r>
            <a:endParaRPr>
              <a:solidFill>
                <a:srgbClr val="0A798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A798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7982"/>
                </a:solidFill>
                <a:latin typeface="Lexend"/>
                <a:ea typeface="Lexend"/>
                <a:cs typeface="Lexend"/>
                <a:sym typeface="Lexend"/>
              </a:rPr>
              <a:t>Biotic factors are living things within an ecosystem; such as plants, animals, and bacteria.</a:t>
            </a:r>
            <a:endParaRPr>
              <a:solidFill>
                <a:srgbClr val="0A798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A798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7982"/>
                </a:solidFill>
                <a:latin typeface="Lexend"/>
                <a:ea typeface="Lexend"/>
                <a:cs typeface="Lexend"/>
                <a:sym typeface="Lexend"/>
              </a:rPr>
              <a:t>Abiotic factors are non-living components; such as water, soil and atmosphere.</a:t>
            </a:r>
            <a:endParaRPr>
              <a:solidFill>
                <a:srgbClr val="0A798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A798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7982"/>
                </a:solidFill>
                <a:latin typeface="Lexend"/>
                <a:ea typeface="Lexend"/>
                <a:cs typeface="Lexend"/>
                <a:sym typeface="Lexend"/>
              </a:rPr>
              <a:t>The way these components interact is critical in an ecosystem.</a:t>
            </a:r>
            <a:endParaRPr sz="20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875" y="2908475"/>
            <a:ext cx="1367725" cy="91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8425" y="2908475"/>
            <a:ext cx="1367725" cy="91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8725" y="2908475"/>
            <a:ext cx="1367725" cy="91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19025" y="2908475"/>
            <a:ext cx="1286400" cy="9125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5306025" y="3906800"/>
            <a:ext cx="1112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Biotic factor 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3796388" y="3906800"/>
            <a:ext cx="1112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Biotic factor 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624701" y="3875100"/>
            <a:ext cx="1166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Abiotic factor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2210551" y="3906800"/>
            <a:ext cx="1166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Abiotic factor</a:t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/>
        </p:nvSpPr>
        <p:spPr>
          <a:xfrm>
            <a:off x="381000" y="393700"/>
            <a:ext cx="87225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Producers, consumers and decomposers</a:t>
            </a:r>
            <a:endParaRPr sz="30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aphicFrame>
        <p:nvGraphicFramePr>
          <p:cNvPr id="89" name="Google Shape;89;p16"/>
          <p:cNvGraphicFramePr/>
          <p:nvPr/>
        </p:nvGraphicFramePr>
        <p:xfrm>
          <a:off x="454050" y="1302250"/>
          <a:ext cx="8092650" cy="2425775"/>
        </p:xfrm>
        <a:graphic>
          <a:graphicData uri="http://schemas.openxmlformats.org/drawingml/2006/table">
            <a:tbl>
              <a:tblPr>
                <a:noFill/>
                <a:tableStyleId>{9D037ADD-9ED1-46B2-AA08-EE2A20C0F368}</a:tableStyleId>
              </a:tblPr>
              <a:tblGrid>
                <a:gridCol w="269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7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Producers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Consumers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Decomposers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Make their own food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Eat other organisms for food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Break down dead material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8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825" y="2365242"/>
            <a:ext cx="1955275" cy="13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2738" y="2365250"/>
            <a:ext cx="1955275" cy="13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1700" y="2365250"/>
            <a:ext cx="1197814" cy="7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8025" y="2772925"/>
            <a:ext cx="1344250" cy="89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/>
        </p:nvSpPr>
        <p:spPr>
          <a:xfrm>
            <a:off x="376125" y="393700"/>
            <a:ext cx="73149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Biomes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401950" y="978100"/>
            <a:ext cx="8259300" cy="18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A7982"/>
                </a:solidFill>
                <a:latin typeface="Lexend"/>
                <a:ea typeface="Lexend"/>
                <a:cs typeface="Lexend"/>
                <a:sym typeface="Lexend"/>
              </a:rPr>
              <a:t>A biome is a distinct geographical region with specific climate, vegetation, and animal life. </a:t>
            </a:r>
            <a:br>
              <a:rPr lang="en" sz="1200">
                <a:solidFill>
                  <a:srgbClr val="0A7982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n" sz="1200">
                <a:solidFill>
                  <a:srgbClr val="0A7982"/>
                </a:solidFill>
                <a:latin typeface="Lexend"/>
                <a:ea typeface="Lexend"/>
                <a:cs typeface="Lexend"/>
                <a:sym typeface="Lexend"/>
              </a:rPr>
              <a:t>It consists of a biological community that has formed in response to its physical environment and regional climate. Biomes may span more than one continent. A biome encompasses multiple ecosystems within its boundaries</a:t>
            </a:r>
            <a:r>
              <a:rPr lang="en" sz="1250">
                <a:solidFill>
                  <a:srgbClr val="4D5156"/>
                </a:solidFill>
                <a:highlight>
                  <a:srgbClr val="FFFFFF"/>
                </a:highlight>
              </a:rPr>
              <a:t>.</a:t>
            </a:r>
            <a:endParaRPr sz="18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101" name="Google Shape;101;p17"/>
          <p:cNvGraphicFramePr/>
          <p:nvPr/>
        </p:nvGraphicFramePr>
        <p:xfrm>
          <a:off x="401950" y="1858450"/>
          <a:ext cx="7631700" cy="3067665"/>
        </p:xfrm>
        <a:graphic>
          <a:graphicData uri="http://schemas.openxmlformats.org/drawingml/2006/table">
            <a:tbl>
              <a:tblPr>
                <a:noFill/>
                <a:tableStyleId>{9D037ADD-9ED1-46B2-AA08-EE2A20C0F368}</a:tableStyleId>
              </a:tblPr>
              <a:tblGrid>
                <a:gridCol w="254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8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Rainforest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Temperate </a:t>
                      </a:r>
                      <a:br>
                        <a:rPr lang="en"/>
                      </a:br>
                      <a:r>
                        <a:rPr lang="en"/>
                        <a:t>Forest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Taiga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Desert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Grassland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Savanna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Tundra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Freshwater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Marine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2050" y="1955638"/>
            <a:ext cx="1204224" cy="86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2050" y="2986100"/>
            <a:ext cx="1232925" cy="8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2050" y="3943325"/>
            <a:ext cx="1232925" cy="88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72225" y="1955652"/>
            <a:ext cx="1155373" cy="7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72225" y="2974050"/>
            <a:ext cx="1296150" cy="83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9">
            <a:alphaModFix/>
          </a:blip>
          <a:srcRect t="32764"/>
          <a:stretch/>
        </p:blipFill>
        <p:spPr>
          <a:xfrm>
            <a:off x="4072225" y="3943325"/>
            <a:ext cx="1296150" cy="94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33075" y="1922175"/>
            <a:ext cx="1526125" cy="93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33075" y="2974050"/>
            <a:ext cx="1526125" cy="83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33075" y="3990550"/>
            <a:ext cx="1526125" cy="83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/>
        </p:nvSpPr>
        <p:spPr>
          <a:xfrm>
            <a:off x="393700" y="1540375"/>
            <a:ext cx="3782100" cy="26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A798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Watch the video to explore one of the pre-built ecosystems in Minecraft Education: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A7982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A7982"/>
              </a:solidFill>
              <a:effectLst/>
              <a:uLnTx/>
              <a:uFillTx/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900"/>
              <a:buFont typeface="Lexend Light"/>
              <a:buAutoNum type="arabicPeriod"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A7982"/>
                </a:solidFill>
                <a:effectLst/>
                <a:uLnTx/>
                <a:uFillTx/>
                <a:latin typeface="Lexend Light"/>
                <a:ea typeface="Lexend Light"/>
                <a:cs typeface="Lexend Light"/>
                <a:sym typeface="Lexend Light"/>
              </a:rPr>
              <a:t>What did you notice about the different components of the ecosystems you explored in Minecraft?</a:t>
            </a:r>
            <a:b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A7982"/>
                </a:solidFill>
                <a:effectLst/>
                <a:uLnTx/>
                <a:uFillTx/>
                <a:latin typeface="Lexend Light"/>
                <a:ea typeface="Lexend Light"/>
                <a:cs typeface="Lexend Light"/>
                <a:sym typeface="Lexend Light"/>
              </a:rPr>
            </a:b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A7982"/>
              </a:solidFill>
              <a:effectLst/>
              <a:uLnTx/>
              <a:uFillTx/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900"/>
              <a:buFont typeface="Lexend Light"/>
              <a:buAutoNum type="arabicPeriod"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A7982"/>
                </a:solidFill>
                <a:effectLst/>
                <a:uLnTx/>
                <a:uFillTx/>
                <a:latin typeface="Lexend Light"/>
                <a:ea typeface="Lexend Light"/>
                <a:cs typeface="Lexend Light"/>
                <a:sym typeface="Lexend Light"/>
              </a:rPr>
              <a:t>Can you describe any interesting interactions between the plants and animals within the virtual ecosystems?</a:t>
            </a:r>
            <a:b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A7982"/>
                </a:solidFill>
                <a:effectLst/>
                <a:uLnTx/>
                <a:uFillTx/>
                <a:latin typeface="Lexend Light"/>
                <a:ea typeface="Lexend Light"/>
                <a:cs typeface="Lexend Light"/>
                <a:sym typeface="Lexend Light"/>
              </a:rPr>
            </a:b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A7982"/>
              </a:solidFill>
              <a:effectLst/>
              <a:uLnTx/>
              <a:uFillTx/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900"/>
              <a:buFont typeface="Lexend Light"/>
              <a:buAutoNum type="arabicPeriod"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A7982"/>
                </a:solidFill>
                <a:effectLst/>
                <a:uLnTx/>
                <a:uFillTx/>
                <a:latin typeface="Lexend Light"/>
                <a:ea typeface="Lexend Light"/>
                <a:cs typeface="Lexend Light"/>
                <a:sym typeface="Lexend Light"/>
              </a:rPr>
              <a:t>How did the climate or geography of the virtual ecosystems affect the organisms living there?</a:t>
            </a:r>
            <a:b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A7982"/>
                </a:solidFill>
                <a:effectLst/>
                <a:uLnTx/>
                <a:uFillTx/>
                <a:latin typeface="Lexend Light"/>
                <a:ea typeface="Lexend Light"/>
                <a:cs typeface="Lexend Light"/>
                <a:sym typeface="Lexend Light"/>
              </a:rPr>
            </a:b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A7982"/>
              </a:solidFill>
              <a:effectLst/>
              <a:uLnTx/>
              <a:uFillTx/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900"/>
              <a:buFont typeface="Lexend Light"/>
              <a:buAutoNum type="arabicPeriod"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A7982"/>
                </a:solidFill>
                <a:effectLst/>
                <a:uLnTx/>
                <a:uFillTx/>
                <a:latin typeface="Lexend Light"/>
                <a:ea typeface="Lexend Light"/>
                <a:cs typeface="Lexend Light"/>
                <a:sym typeface="Lexend Light"/>
              </a:rPr>
              <a:t>Were there any unexpected features or patterns you observed while exploring the virtual ecosystems?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A7982"/>
              </a:solidFill>
              <a:effectLst/>
              <a:uLnTx/>
              <a:uFillTx/>
              <a:latin typeface="Lexend Light"/>
              <a:ea typeface="Lexend Light"/>
              <a:cs typeface="Lexend Light"/>
              <a:sym typeface="Lexend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A7982"/>
              </a:solidFill>
              <a:effectLst/>
              <a:uLnTx/>
              <a:uFillTx/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381000" y="393700"/>
            <a:ext cx="80601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A7982"/>
                </a:solidFill>
                <a:effectLst/>
                <a:uLnTx/>
                <a:uFillTx/>
                <a:latin typeface="Poppins SemiBold"/>
                <a:ea typeface="Poppins SemiBold"/>
                <a:cs typeface="Poppins SemiBold"/>
                <a:sym typeface="Poppins SemiBold"/>
              </a:rPr>
              <a:t>Minecraft Education - Virtual ecosystem 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A7982"/>
              </a:solidFill>
              <a:effectLst/>
              <a:uLnTx/>
              <a:uFillTx/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393700" y="1028700"/>
            <a:ext cx="76563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A798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Watch and discuss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A7982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Online Media 1" title="Minecraft Ecosystem [Class Project]">
            <a:hlinkClick r:id="" action="ppaction://media"/>
            <a:extLst>
              <a:ext uri="{FF2B5EF4-FFF2-40B4-BE49-F238E27FC236}">
                <a16:creationId xmlns:a16="http://schemas.microsoft.com/office/drawing/2014/main" id="{C91AABC5-B95F-E877-E34A-25EB56BDF29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264032" y="1540375"/>
            <a:ext cx="4340218" cy="245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/>
        </p:nvSpPr>
        <p:spPr>
          <a:xfrm>
            <a:off x="519750" y="1631250"/>
            <a:ext cx="4227600" cy="18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Using Minecraft Education explore the different components of each ecosystem, such as plants, animals, soil, water, and climate. 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Create your virtual ecosystem including: 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1100"/>
              <a:buFont typeface="Lexend Light"/>
              <a:buChar char="-"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biome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1100"/>
              <a:buFont typeface="Lexend Light"/>
              <a:buChar char="-"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biotic and abiotic factors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1100"/>
              <a:buFont typeface="Lexend Light"/>
              <a:buChar char="-"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producers, consumers and decomposers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381000" y="393700"/>
            <a:ext cx="80601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Virtual ecosystem 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393700" y="1028700"/>
            <a:ext cx="76563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Your task is to create a virtual ecosystem using Minecraft Education.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3525" y="1563350"/>
            <a:ext cx="2380901" cy="133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3125" y="3231325"/>
            <a:ext cx="2380901" cy="133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/>
        </p:nvSpPr>
        <p:spPr>
          <a:xfrm>
            <a:off x="445825" y="1559825"/>
            <a:ext cx="2072400" cy="2270400"/>
          </a:xfrm>
          <a:prstGeom prst="rect">
            <a:avLst/>
          </a:prstGeom>
          <a:noFill/>
          <a:ln w="9525" cap="flat" cmpd="sng">
            <a:solidFill>
              <a:srgbClr val="155B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A7982"/>
                </a:solidFill>
                <a:latin typeface="Lexend"/>
                <a:ea typeface="Lexend"/>
                <a:cs typeface="Lexend"/>
                <a:sym typeface="Lexend"/>
              </a:rPr>
              <a:t>Biome:</a:t>
            </a:r>
            <a:endParaRPr sz="1100" b="1">
              <a:solidFill>
                <a:srgbClr val="0A798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35" name="Google Shape;135;p20"/>
          <p:cNvSpPr txBox="1"/>
          <p:nvPr/>
        </p:nvSpPr>
        <p:spPr>
          <a:xfrm>
            <a:off x="381000" y="393700"/>
            <a:ext cx="80601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Virtual ecosystem- brainstorm 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393700" y="1028700"/>
            <a:ext cx="76563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Brainstorm features of your virtual ecosystem using Minecraft Education.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2580625" y="1559825"/>
            <a:ext cx="2072400" cy="2270400"/>
          </a:xfrm>
          <a:prstGeom prst="rect">
            <a:avLst/>
          </a:prstGeom>
          <a:noFill/>
          <a:ln w="9525" cap="flat" cmpd="sng">
            <a:solidFill>
              <a:srgbClr val="155B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A7982"/>
                </a:solidFill>
                <a:latin typeface="Lexend"/>
                <a:ea typeface="Lexend"/>
                <a:cs typeface="Lexend"/>
                <a:sym typeface="Lexend"/>
              </a:rPr>
              <a:t>Biotic and abiotic factors:</a:t>
            </a:r>
            <a:endParaRPr sz="1100" b="1">
              <a:solidFill>
                <a:srgbClr val="0A798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4715425" y="1559825"/>
            <a:ext cx="2072400" cy="2270400"/>
          </a:xfrm>
          <a:prstGeom prst="rect">
            <a:avLst/>
          </a:prstGeom>
          <a:noFill/>
          <a:ln w="9525" cap="flat" cmpd="sng">
            <a:solidFill>
              <a:srgbClr val="155B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A7982"/>
                </a:solidFill>
                <a:latin typeface="Lexend"/>
                <a:ea typeface="Lexend"/>
                <a:cs typeface="Lexend"/>
                <a:sym typeface="Lexend"/>
              </a:rPr>
              <a:t>Producers, consumers and decomposers:</a:t>
            </a:r>
            <a:endParaRPr sz="1100" b="1">
              <a:solidFill>
                <a:srgbClr val="0A798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/>
        </p:nvSpPr>
        <p:spPr>
          <a:xfrm>
            <a:off x="381000" y="393700"/>
            <a:ext cx="81720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Biomes in Minecraft Education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45" name="Google Shape;145;p21"/>
          <p:cNvSpPr txBox="1"/>
          <p:nvPr/>
        </p:nvSpPr>
        <p:spPr>
          <a:xfrm>
            <a:off x="393700" y="1028700"/>
            <a:ext cx="7794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Minecraft Education has various Biomes which you can choose from to begin your virtual ecosystem.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7" name="Google Shape;147;p21"/>
          <p:cNvPicPr preferRelativeResize="0"/>
          <p:nvPr/>
        </p:nvPicPr>
        <p:blipFill rotWithShape="1">
          <a:blip r:embed="rId4">
            <a:alphaModFix/>
          </a:blip>
          <a:srcRect l="75007" t="19213" r="1752" b="45415"/>
          <a:stretch/>
        </p:blipFill>
        <p:spPr>
          <a:xfrm>
            <a:off x="516275" y="1656025"/>
            <a:ext cx="1495325" cy="121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 rotWithShape="1">
          <a:blip r:embed="rId4">
            <a:alphaModFix/>
          </a:blip>
          <a:srcRect l="49953" t="58119" r="26448" b="6134"/>
          <a:stretch/>
        </p:blipFill>
        <p:spPr>
          <a:xfrm>
            <a:off x="3650550" y="1656025"/>
            <a:ext cx="1621766" cy="121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 rotWithShape="1">
          <a:blip r:embed="rId4">
            <a:alphaModFix/>
          </a:blip>
          <a:srcRect l="640" t="58190" r="75901" b="6184"/>
          <a:stretch/>
        </p:blipFill>
        <p:spPr>
          <a:xfrm>
            <a:off x="2060313" y="1656025"/>
            <a:ext cx="1551264" cy="121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 rotWithShape="1">
          <a:blip r:embed="rId5">
            <a:alphaModFix/>
          </a:blip>
          <a:srcRect l="25570" t="58825" r="51314" b="4016"/>
          <a:stretch/>
        </p:blipFill>
        <p:spPr>
          <a:xfrm>
            <a:off x="5316175" y="1656025"/>
            <a:ext cx="1551252" cy="121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 rotWithShape="1">
          <a:blip r:embed="rId5">
            <a:alphaModFix/>
          </a:blip>
          <a:srcRect l="74642" t="58780" r="1696" b="4061"/>
          <a:stretch/>
        </p:blipFill>
        <p:spPr>
          <a:xfrm>
            <a:off x="516275" y="2917600"/>
            <a:ext cx="1495327" cy="121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 rotWithShape="1">
          <a:blip r:embed="rId5">
            <a:alphaModFix/>
          </a:blip>
          <a:srcRect l="50025" t="58897" r="26591" b="3946"/>
          <a:stretch/>
        </p:blipFill>
        <p:spPr>
          <a:xfrm>
            <a:off x="2060325" y="2917600"/>
            <a:ext cx="1551252" cy="121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 rotWithShape="1">
          <a:blip r:embed="rId6">
            <a:alphaModFix/>
          </a:blip>
          <a:srcRect l="626" t="15946" r="75918" b="45620"/>
          <a:stretch/>
        </p:blipFill>
        <p:spPr>
          <a:xfrm>
            <a:off x="3661363" y="2917600"/>
            <a:ext cx="1590349" cy="121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 rotWithShape="1">
          <a:blip r:embed="rId6">
            <a:alphaModFix/>
          </a:blip>
          <a:srcRect l="25623" t="59380" r="51312" b="2007"/>
          <a:stretch/>
        </p:blipFill>
        <p:spPr>
          <a:xfrm>
            <a:off x="5316175" y="2917600"/>
            <a:ext cx="1551251" cy="121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 rotWithShape="1">
          <a:blip r:embed="rId4">
            <a:alphaModFix/>
          </a:blip>
          <a:srcRect l="25522" t="58663" r="51364" b="6063"/>
          <a:stretch/>
        </p:blipFill>
        <p:spPr>
          <a:xfrm>
            <a:off x="6911275" y="1656013"/>
            <a:ext cx="1551250" cy="118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 rotWithShape="1">
          <a:blip r:embed="rId7">
            <a:alphaModFix/>
          </a:blip>
          <a:srcRect l="50008" t="50878" r="26827" b="11749"/>
          <a:stretch/>
        </p:blipFill>
        <p:spPr>
          <a:xfrm>
            <a:off x="6911275" y="2917600"/>
            <a:ext cx="1551252" cy="121282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/>
          <p:nvPr/>
        </p:nvSpPr>
        <p:spPr>
          <a:xfrm>
            <a:off x="516275" y="4206075"/>
            <a:ext cx="30000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>
                <a:solidFill>
                  <a:srgbClr val="444746"/>
                </a:solidFill>
                <a:latin typeface="Poppins"/>
                <a:ea typeface="Poppins"/>
                <a:cs typeface="Poppins"/>
                <a:sym typeface="Poppins"/>
              </a:rPr>
              <a:t>(Source: Minecraft Education)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78D7D82A05AF46A3813CC4746020EE" ma:contentTypeVersion="15" ma:contentTypeDescription="Create a new document." ma:contentTypeScope="" ma:versionID="eb0701ad750b93e2bac018fcca5ac311">
  <xsd:schema xmlns:xsd="http://www.w3.org/2001/XMLSchema" xmlns:xs="http://www.w3.org/2001/XMLSchema" xmlns:p="http://schemas.microsoft.com/office/2006/metadata/properties" xmlns:ns2="6acfb8c9-04c0-42b8-bd12-b499039053bd" xmlns:ns3="0d428a07-af55-49e5-a5bc-84a3e5008842" targetNamespace="http://schemas.microsoft.com/office/2006/metadata/properties" ma:root="true" ma:fieldsID="3cb7070e0d67a0aa7cdd89300f911528" ns2:_="" ns3:_="">
    <xsd:import namespace="6acfb8c9-04c0-42b8-bd12-b499039053bd"/>
    <xsd:import namespace="0d428a07-af55-49e5-a5bc-84a3e50088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cfb8c9-04c0-42b8-bd12-b499039053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2ee2c2a-7de1-485c-a059-145b4e502d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28a07-af55-49e5-a5bc-84a3e500884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8d38f35-fa6f-42b1-a448-f5eb7172ef83}" ma:internalName="TaxCatchAll" ma:showField="CatchAllData" ma:web="0d428a07-af55-49e5-a5bc-84a3e50088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6095DE-5931-4CC8-B47E-55E7C06504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cfb8c9-04c0-42b8-bd12-b499039053bd"/>
    <ds:schemaRef ds:uri="0d428a07-af55-49e5-a5bc-84a3e50088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77F914-192F-4FAD-9969-ABA1E2954D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566</Words>
  <Application>Microsoft Office PowerPoint</Application>
  <PresentationFormat>On-screen Show (16:9)</PresentationFormat>
  <Paragraphs>105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Poppins SemiBold</vt:lpstr>
      <vt:lpstr>Poppins</vt:lpstr>
      <vt:lpstr>Arial</vt:lpstr>
      <vt:lpstr>Lexend Light</vt:lpstr>
      <vt:lpstr>Lexend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ecosystems with Minecraft Education student digital notebook</dc:title>
  <dc:creator>Lumination</dc:creator>
  <cp:lastModifiedBy>Broecker, Agnetha (Online Communications Unit)</cp:lastModifiedBy>
  <cp:revision>6</cp:revision>
  <dcterms:modified xsi:type="dcterms:W3CDTF">2024-08-30T07:01:49Z</dcterms:modified>
</cp:coreProperties>
</file>