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3"/>
  </p:sldMasterIdLst>
  <p:notesMasterIdLst>
    <p:notesMasterId r:id="rId13"/>
  </p:notesMasterIdLst>
  <p:sldIdLst>
    <p:sldId id="256" r:id="rId4"/>
    <p:sldId id="257" r:id="rId5"/>
    <p:sldId id="258" r:id="rId6"/>
    <p:sldId id="259" r:id="rId7"/>
    <p:sldId id="260" r:id="rId8"/>
    <p:sldId id="261" r:id="rId9"/>
    <p:sldId id="262" r:id="rId10"/>
    <p:sldId id="263" r:id="rId11"/>
    <p:sldId id="264" r:id="rId12"/>
  </p:sldIdLst>
  <p:sldSz cx="9144000" cy="5143500" type="screen16x9"/>
  <p:notesSz cx="6858000" cy="9144000"/>
  <p:embeddedFontLst>
    <p:embeddedFont>
      <p:font typeface="Lexend" panose="020B0604020202020204" charset="0"/>
      <p:regular r:id="rId14"/>
      <p:bold r:id="rId15"/>
    </p:embeddedFont>
    <p:embeddedFont>
      <p:font typeface="Lexend Medium" panose="020B0604020202020204" charset="0"/>
      <p:regular r:id="rId16"/>
      <p:bold r:id="rId17"/>
    </p:embeddedFont>
    <p:embeddedFont>
      <p:font typeface="Lexend Thin" panose="020B0604020202020204" charset="0"/>
      <p:regular r:id="rId18"/>
      <p:bold r:id="rId19"/>
    </p:embeddedFont>
    <p:embeddedFont>
      <p:font typeface="Poppins" panose="00000500000000000000" pitchFamily="2" charset="0"/>
      <p:regular r:id="rId20"/>
      <p:bold r:id="rId21"/>
      <p:italic r:id="rId22"/>
      <p:boldItalic r:id="rId23"/>
    </p:embeddedFont>
    <p:embeddedFont>
      <p:font typeface="Poppins SemiBold" panose="000007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E94F39-F17D-4DD0-BAA9-6E162436FC1D}">
  <a:tblStyle styleId="{94E94F39-F17D-4DD0-BAA9-6E162436FC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86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Master" Target="slideMasters/slideMaster1.xml"/><Relationship Id="rId21"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1.fntdata"/><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Diaye, Abigail (ICT Strategy and Operations)" userId="aa00991d-3807-4e98-92d9-493e0e2f6ab8" providerId="ADAL" clId="{D4E35BF4-0276-4035-892F-42B4AAF6EEB5}"/>
    <pc:docChg chg="custSel modSld">
      <pc:chgData name="N'Diaye, Abigail (ICT Strategy and Operations)" userId="aa00991d-3807-4e98-92d9-493e0e2f6ab8" providerId="ADAL" clId="{D4E35BF4-0276-4035-892F-42B4AAF6EEB5}" dt="2024-08-27T12:51:38.283" v="8" actId="478"/>
      <pc:docMkLst>
        <pc:docMk/>
      </pc:docMkLst>
      <pc:sldChg chg="delSp mod">
        <pc:chgData name="N'Diaye, Abigail (ICT Strategy and Operations)" userId="aa00991d-3807-4e98-92d9-493e0e2f6ab8" providerId="ADAL" clId="{D4E35BF4-0276-4035-892F-42B4AAF6EEB5}" dt="2024-08-27T12:51:08.987" v="0" actId="478"/>
        <pc:sldMkLst>
          <pc:docMk/>
          <pc:sldMk cId="0" sldId="256"/>
        </pc:sldMkLst>
        <pc:picChg chg="del">
          <ac:chgData name="N'Diaye, Abigail (ICT Strategy and Operations)" userId="aa00991d-3807-4e98-92d9-493e0e2f6ab8" providerId="ADAL" clId="{D4E35BF4-0276-4035-892F-42B4AAF6EEB5}" dt="2024-08-27T12:51:08.987" v="0" actId="478"/>
          <ac:picMkLst>
            <pc:docMk/>
            <pc:sldMk cId="0" sldId="256"/>
            <ac:picMk id="58" creationId="{00000000-0000-0000-0000-000000000000}"/>
          </ac:picMkLst>
        </pc:picChg>
      </pc:sldChg>
      <pc:sldChg chg="delSp mod">
        <pc:chgData name="N'Diaye, Abigail (ICT Strategy and Operations)" userId="aa00991d-3807-4e98-92d9-493e0e2f6ab8" providerId="ADAL" clId="{D4E35BF4-0276-4035-892F-42B4AAF6EEB5}" dt="2024-08-27T12:51:11.661" v="1" actId="478"/>
        <pc:sldMkLst>
          <pc:docMk/>
          <pc:sldMk cId="0" sldId="257"/>
        </pc:sldMkLst>
        <pc:picChg chg="del">
          <ac:chgData name="N'Diaye, Abigail (ICT Strategy and Operations)" userId="aa00991d-3807-4e98-92d9-493e0e2f6ab8" providerId="ADAL" clId="{D4E35BF4-0276-4035-892F-42B4AAF6EEB5}" dt="2024-08-27T12:51:11.661" v="1" actId="478"/>
          <ac:picMkLst>
            <pc:docMk/>
            <pc:sldMk cId="0" sldId="257"/>
            <ac:picMk id="89" creationId="{00000000-0000-0000-0000-000000000000}"/>
          </ac:picMkLst>
        </pc:picChg>
      </pc:sldChg>
      <pc:sldChg chg="delSp mod">
        <pc:chgData name="N'Diaye, Abigail (ICT Strategy and Operations)" userId="aa00991d-3807-4e98-92d9-493e0e2f6ab8" providerId="ADAL" clId="{D4E35BF4-0276-4035-892F-42B4AAF6EEB5}" dt="2024-08-27T12:51:14.761" v="2" actId="478"/>
        <pc:sldMkLst>
          <pc:docMk/>
          <pc:sldMk cId="0" sldId="258"/>
        </pc:sldMkLst>
        <pc:picChg chg="del">
          <ac:chgData name="N'Diaye, Abigail (ICT Strategy and Operations)" userId="aa00991d-3807-4e98-92d9-493e0e2f6ab8" providerId="ADAL" clId="{D4E35BF4-0276-4035-892F-42B4AAF6EEB5}" dt="2024-08-27T12:51:14.761" v="2" actId="478"/>
          <ac:picMkLst>
            <pc:docMk/>
            <pc:sldMk cId="0" sldId="258"/>
            <ac:picMk id="96" creationId="{00000000-0000-0000-0000-000000000000}"/>
          </ac:picMkLst>
        </pc:picChg>
      </pc:sldChg>
      <pc:sldChg chg="delSp mod">
        <pc:chgData name="N'Diaye, Abigail (ICT Strategy and Operations)" userId="aa00991d-3807-4e98-92d9-493e0e2f6ab8" providerId="ADAL" clId="{D4E35BF4-0276-4035-892F-42B4AAF6EEB5}" dt="2024-08-27T12:51:18.297" v="3" actId="478"/>
        <pc:sldMkLst>
          <pc:docMk/>
          <pc:sldMk cId="0" sldId="259"/>
        </pc:sldMkLst>
        <pc:picChg chg="del">
          <ac:chgData name="N'Diaye, Abigail (ICT Strategy and Operations)" userId="aa00991d-3807-4e98-92d9-493e0e2f6ab8" providerId="ADAL" clId="{D4E35BF4-0276-4035-892F-42B4AAF6EEB5}" dt="2024-08-27T12:51:18.297" v="3" actId="478"/>
          <ac:picMkLst>
            <pc:docMk/>
            <pc:sldMk cId="0" sldId="259"/>
            <ac:picMk id="108" creationId="{00000000-0000-0000-0000-000000000000}"/>
          </ac:picMkLst>
        </pc:picChg>
      </pc:sldChg>
      <pc:sldChg chg="delSp mod">
        <pc:chgData name="N'Diaye, Abigail (ICT Strategy and Operations)" userId="aa00991d-3807-4e98-92d9-493e0e2f6ab8" providerId="ADAL" clId="{D4E35BF4-0276-4035-892F-42B4AAF6EEB5}" dt="2024-08-27T12:51:21.977" v="4" actId="478"/>
        <pc:sldMkLst>
          <pc:docMk/>
          <pc:sldMk cId="0" sldId="260"/>
        </pc:sldMkLst>
        <pc:picChg chg="del">
          <ac:chgData name="N'Diaye, Abigail (ICT Strategy and Operations)" userId="aa00991d-3807-4e98-92d9-493e0e2f6ab8" providerId="ADAL" clId="{D4E35BF4-0276-4035-892F-42B4AAF6EEB5}" dt="2024-08-27T12:51:21.977" v="4" actId="478"/>
          <ac:picMkLst>
            <pc:docMk/>
            <pc:sldMk cId="0" sldId="260"/>
            <ac:picMk id="118" creationId="{00000000-0000-0000-0000-000000000000}"/>
          </ac:picMkLst>
        </pc:picChg>
      </pc:sldChg>
      <pc:sldChg chg="delSp mod">
        <pc:chgData name="N'Diaye, Abigail (ICT Strategy and Operations)" userId="aa00991d-3807-4e98-92d9-493e0e2f6ab8" providerId="ADAL" clId="{D4E35BF4-0276-4035-892F-42B4AAF6EEB5}" dt="2024-08-27T12:51:28.590" v="5" actId="478"/>
        <pc:sldMkLst>
          <pc:docMk/>
          <pc:sldMk cId="0" sldId="261"/>
        </pc:sldMkLst>
        <pc:picChg chg="del">
          <ac:chgData name="N'Diaye, Abigail (ICT Strategy and Operations)" userId="aa00991d-3807-4e98-92d9-493e0e2f6ab8" providerId="ADAL" clId="{D4E35BF4-0276-4035-892F-42B4AAF6EEB5}" dt="2024-08-27T12:51:28.590" v="5" actId="478"/>
          <ac:picMkLst>
            <pc:docMk/>
            <pc:sldMk cId="0" sldId="261"/>
            <ac:picMk id="126" creationId="{00000000-0000-0000-0000-000000000000}"/>
          </ac:picMkLst>
        </pc:picChg>
      </pc:sldChg>
      <pc:sldChg chg="delSp mod">
        <pc:chgData name="N'Diaye, Abigail (ICT Strategy and Operations)" userId="aa00991d-3807-4e98-92d9-493e0e2f6ab8" providerId="ADAL" clId="{D4E35BF4-0276-4035-892F-42B4AAF6EEB5}" dt="2024-08-27T12:51:31.669" v="6" actId="478"/>
        <pc:sldMkLst>
          <pc:docMk/>
          <pc:sldMk cId="0" sldId="262"/>
        </pc:sldMkLst>
        <pc:picChg chg="del">
          <ac:chgData name="N'Diaye, Abigail (ICT Strategy and Operations)" userId="aa00991d-3807-4e98-92d9-493e0e2f6ab8" providerId="ADAL" clId="{D4E35BF4-0276-4035-892F-42B4AAF6EEB5}" dt="2024-08-27T12:51:31.669" v="6" actId="478"/>
          <ac:picMkLst>
            <pc:docMk/>
            <pc:sldMk cId="0" sldId="262"/>
            <ac:picMk id="133" creationId="{00000000-0000-0000-0000-000000000000}"/>
          </ac:picMkLst>
        </pc:picChg>
      </pc:sldChg>
      <pc:sldChg chg="delSp mod">
        <pc:chgData name="N'Diaye, Abigail (ICT Strategy and Operations)" userId="aa00991d-3807-4e98-92d9-493e0e2f6ab8" providerId="ADAL" clId="{D4E35BF4-0276-4035-892F-42B4AAF6EEB5}" dt="2024-08-27T12:51:35.168" v="7" actId="478"/>
        <pc:sldMkLst>
          <pc:docMk/>
          <pc:sldMk cId="0" sldId="263"/>
        </pc:sldMkLst>
        <pc:picChg chg="del">
          <ac:chgData name="N'Diaye, Abigail (ICT Strategy and Operations)" userId="aa00991d-3807-4e98-92d9-493e0e2f6ab8" providerId="ADAL" clId="{D4E35BF4-0276-4035-892F-42B4AAF6EEB5}" dt="2024-08-27T12:51:35.168" v="7" actId="478"/>
          <ac:picMkLst>
            <pc:docMk/>
            <pc:sldMk cId="0" sldId="263"/>
            <ac:picMk id="140" creationId="{00000000-0000-0000-0000-000000000000}"/>
          </ac:picMkLst>
        </pc:picChg>
      </pc:sldChg>
      <pc:sldChg chg="delSp mod">
        <pc:chgData name="N'Diaye, Abigail (ICT Strategy and Operations)" userId="aa00991d-3807-4e98-92d9-493e0e2f6ab8" providerId="ADAL" clId="{D4E35BF4-0276-4035-892F-42B4AAF6EEB5}" dt="2024-08-27T12:51:38.283" v="8" actId="478"/>
        <pc:sldMkLst>
          <pc:docMk/>
          <pc:sldMk cId="0" sldId="264"/>
        </pc:sldMkLst>
        <pc:picChg chg="del">
          <ac:chgData name="N'Diaye, Abigail (ICT Strategy and Operations)" userId="aa00991d-3807-4e98-92d9-493e0e2f6ab8" providerId="ADAL" clId="{D4E35BF4-0276-4035-892F-42B4AAF6EEB5}" dt="2024-08-27T12:51:38.283" v="8" actId="478"/>
          <ac:picMkLst>
            <pc:docMk/>
            <pc:sldMk cId="0" sldId="264"/>
            <ac:picMk id="14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ee2d7cc5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ee2d7cc5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8ee2d7cc5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8ee2d7cc5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8ee2d7cc5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8ee2d7cc5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8ee2d7cc5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8ee2d7cc5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8ee2d7cc55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8ee2d7cc5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ee2d7cc5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8ee2d7cc5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8ee2d7cc5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8ee2d7cc5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8ee2d7cc55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8ee2d7cc55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store.steampowered.com/app/861400/Nefertari_Journey_to_Eternity/"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edu.cospaces.io/EAY-YKB"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pbDwmM-rFSY?feature=oembed" TargetMode="External"/><Relationship Id="rId5" Type="http://schemas.openxmlformats.org/officeDocument/2006/relationships/image" Target="../media/image9.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5682"/>
          <a:stretch/>
        </p:blipFill>
        <p:spPr>
          <a:xfrm>
            <a:off x="0" y="0"/>
            <a:ext cx="9160202" cy="5147999"/>
          </a:xfrm>
          <a:prstGeom prst="rect">
            <a:avLst/>
          </a:prstGeom>
          <a:noFill/>
          <a:ln>
            <a:noFill/>
          </a:ln>
        </p:spPr>
      </p:pic>
      <p:pic>
        <p:nvPicPr>
          <p:cNvPr id="55" name="Google Shape;55;p13"/>
          <p:cNvPicPr preferRelativeResize="0"/>
          <p:nvPr/>
        </p:nvPicPr>
        <p:blipFill rotWithShape="1">
          <a:blip r:embed="rId4">
            <a:alphaModFix amt="56000"/>
          </a:blip>
          <a:srcRect l="10104" t="10265"/>
          <a:stretch/>
        </p:blipFill>
        <p:spPr>
          <a:xfrm>
            <a:off x="0" y="-2250"/>
            <a:ext cx="9160202" cy="5148000"/>
          </a:xfrm>
          <a:prstGeom prst="rect">
            <a:avLst/>
          </a:prstGeom>
          <a:noFill/>
          <a:ln>
            <a:noFill/>
          </a:ln>
        </p:spPr>
      </p:pic>
      <p:sp>
        <p:nvSpPr>
          <p:cNvPr id="56" name="Google Shape;56;p13"/>
          <p:cNvSpPr txBox="1"/>
          <p:nvPr/>
        </p:nvSpPr>
        <p:spPr>
          <a:xfrm>
            <a:off x="367900" y="1360600"/>
            <a:ext cx="4637700" cy="185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00" b="1">
                <a:solidFill>
                  <a:schemeClr val="lt2"/>
                </a:solidFill>
                <a:latin typeface="Poppins"/>
                <a:ea typeface="Poppins"/>
                <a:cs typeface="Poppins"/>
                <a:sym typeface="Poppins"/>
              </a:rPr>
              <a:t>STUDENT DIGITAL NOTEBOOK</a:t>
            </a:r>
            <a:r>
              <a:rPr lang="en" sz="1000">
                <a:solidFill>
                  <a:schemeClr val="lt2"/>
                </a:solidFill>
                <a:latin typeface="Poppins"/>
                <a:ea typeface="Poppins"/>
                <a:cs typeface="Poppins"/>
                <a:sym typeface="Poppins"/>
              </a:rPr>
              <a:t> </a:t>
            </a:r>
            <a:br>
              <a:rPr lang="en" sz="1000">
                <a:solidFill>
                  <a:srgbClr val="FFFFFF"/>
                </a:solidFill>
                <a:latin typeface="Poppins"/>
                <a:ea typeface="Poppins"/>
                <a:cs typeface="Poppins"/>
                <a:sym typeface="Poppins"/>
              </a:rPr>
            </a:br>
            <a:br>
              <a:rPr lang="en" sz="1000">
                <a:solidFill>
                  <a:srgbClr val="FFFFFF"/>
                </a:solidFill>
                <a:latin typeface="Poppins"/>
                <a:ea typeface="Poppins"/>
                <a:cs typeface="Poppins"/>
                <a:sym typeface="Poppins"/>
              </a:rPr>
            </a:br>
            <a:r>
              <a:rPr lang="en" sz="4500">
                <a:solidFill>
                  <a:schemeClr val="lt1"/>
                </a:solidFill>
                <a:latin typeface="Poppins SemiBold"/>
                <a:ea typeface="Poppins SemiBold"/>
                <a:cs typeface="Poppins SemiBold"/>
                <a:sym typeface="Poppins SemiBold"/>
              </a:rPr>
              <a:t>Exploring Ancient Egypt: </a:t>
            </a:r>
            <a:r>
              <a:rPr lang="en" sz="2700">
                <a:solidFill>
                  <a:schemeClr val="lt1"/>
                </a:solidFill>
                <a:latin typeface="Poppins SemiBold"/>
                <a:ea typeface="Poppins SemiBold"/>
                <a:cs typeface="Poppins SemiBold"/>
                <a:sym typeface="Poppins SemiBold"/>
              </a:rPr>
              <a:t>Queen Nefertari’s Tomb</a:t>
            </a:r>
            <a:endParaRPr sz="4800">
              <a:solidFill>
                <a:schemeClr val="lt1"/>
              </a:solidFill>
              <a:latin typeface="Poppins SemiBold"/>
              <a:ea typeface="Poppins SemiBold"/>
              <a:cs typeface="Poppins SemiBold"/>
              <a:sym typeface="Poppins SemiBold"/>
            </a:endParaRPr>
          </a:p>
        </p:txBody>
      </p:sp>
      <p:sp>
        <p:nvSpPr>
          <p:cNvPr id="57" name="Google Shape;57;p13"/>
          <p:cNvSpPr txBox="1"/>
          <p:nvPr/>
        </p:nvSpPr>
        <p:spPr>
          <a:xfrm>
            <a:off x="367900" y="4207709"/>
            <a:ext cx="3990600" cy="8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lt1"/>
                </a:solidFill>
                <a:latin typeface="Poppins"/>
                <a:ea typeface="Poppins"/>
                <a:cs typeface="Poppins"/>
                <a:sym typeface="Poppins"/>
              </a:rPr>
              <a:t>Student Name:</a:t>
            </a:r>
            <a:endParaRPr sz="3700">
              <a:solidFill>
                <a:schemeClr val="lt1"/>
              </a:solidFill>
              <a:latin typeface="Poppins SemiBold"/>
              <a:ea typeface="Poppins SemiBold"/>
              <a:cs typeface="Poppins SemiBold"/>
              <a:sym typeface="Poppi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63" name="Google Shape;63;p14"/>
          <p:cNvSpPr txBox="1"/>
          <p:nvPr/>
        </p:nvSpPr>
        <p:spPr>
          <a:xfrm>
            <a:off x="381000" y="393700"/>
            <a:ext cx="48147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Learning stations</a:t>
            </a:r>
            <a:endParaRPr sz="3800">
              <a:solidFill>
                <a:srgbClr val="0A7982"/>
              </a:solidFill>
              <a:latin typeface="Poppins SemiBold"/>
              <a:ea typeface="Poppins SemiBold"/>
              <a:cs typeface="Poppins SemiBold"/>
              <a:sym typeface="Poppins SemiBold"/>
            </a:endParaRPr>
          </a:p>
        </p:txBody>
      </p:sp>
      <p:sp>
        <p:nvSpPr>
          <p:cNvPr id="64" name="Google Shape;64;p14"/>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Working in pairs within your groups</a:t>
            </a:r>
            <a:endParaRPr sz="1600">
              <a:solidFill>
                <a:srgbClr val="0A7982"/>
              </a:solidFill>
              <a:latin typeface="Poppins"/>
              <a:ea typeface="Poppins"/>
              <a:cs typeface="Poppins"/>
              <a:sym typeface="Poppins"/>
            </a:endParaRPr>
          </a:p>
        </p:txBody>
      </p:sp>
      <p:grpSp>
        <p:nvGrpSpPr>
          <p:cNvPr id="65" name="Google Shape;65;p14"/>
          <p:cNvGrpSpPr/>
          <p:nvPr/>
        </p:nvGrpSpPr>
        <p:grpSpPr>
          <a:xfrm>
            <a:off x="529402" y="3401736"/>
            <a:ext cx="7417083" cy="837644"/>
            <a:chOff x="1593000" y="2322568"/>
            <a:chExt cx="5957975" cy="643500"/>
          </a:xfrm>
        </p:grpSpPr>
        <p:sp>
          <p:nvSpPr>
            <p:cNvPr id="66" name="Google Shape;66;p1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67" name="Google Shape;67;p14"/>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68" name="Google Shape;68;p14"/>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69" name="Google Shape;69;p1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a:solidFill>
                    <a:srgbClr val="FFFFFF"/>
                  </a:solidFill>
                  <a:latin typeface="Lexend Medium"/>
                  <a:ea typeface="Lexend Medium"/>
                  <a:cs typeface="Lexend Medium"/>
                  <a:sym typeface="Lexend Medium"/>
                </a:rPr>
                <a:t>HHVR / Research:</a:t>
              </a:r>
              <a:endParaRPr sz="1000">
                <a:solidFill>
                  <a:srgbClr val="FFFFFF"/>
                </a:solidFill>
                <a:latin typeface="Lexend Medium"/>
                <a:ea typeface="Lexend Medium"/>
                <a:cs typeface="Lexend Medium"/>
                <a:sym typeface="Lexend Medium"/>
              </a:endParaRPr>
            </a:p>
            <a:p>
              <a:pPr marL="0" lvl="0" indent="0" algn="l" rtl="0">
                <a:lnSpc>
                  <a:spcPct val="115000"/>
                </a:lnSpc>
                <a:spcBef>
                  <a:spcPts val="0"/>
                </a:spcBef>
                <a:spcAft>
                  <a:spcPts val="0"/>
                </a:spcAft>
                <a:buNone/>
              </a:pPr>
              <a:r>
                <a:rPr lang="en" sz="1000">
                  <a:solidFill>
                    <a:srgbClr val="FFFFFF"/>
                  </a:solidFill>
                  <a:latin typeface="Lexend Medium"/>
                  <a:ea typeface="Lexend Medium"/>
                  <a:cs typeface="Lexend Medium"/>
                  <a:sym typeface="Lexend Medium"/>
                </a:rPr>
                <a:t>360° video of Nefertari’s tomb</a:t>
              </a:r>
              <a:endParaRPr sz="1000">
                <a:solidFill>
                  <a:srgbClr val="FFFFFF"/>
                </a:solidFill>
                <a:latin typeface="Lexend Medium"/>
                <a:ea typeface="Lexend Medium"/>
                <a:cs typeface="Lexend Medium"/>
                <a:sym typeface="Lexend Medium"/>
              </a:endParaRPr>
            </a:p>
          </p:txBody>
        </p:sp>
        <p:sp>
          <p:nvSpPr>
            <p:cNvPr id="70" name="Google Shape;70;p14"/>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71" name="Google Shape;71;p14"/>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Lexend Thin"/>
                  <a:ea typeface="Lexend Thin"/>
                  <a:cs typeface="Lexend Thin"/>
                  <a:sym typeface="Lexend Thin"/>
                </a:rPr>
                <a:t>03</a:t>
              </a:r>
              <a:endParaRPr sz="2600">
                <a:solidFill>
                  <a:srgbClr val="FFFFFF"/>
                </a:solidFill>
                <a:latin typeface="Lexend Thin"/>
                <a:ea typeface="Lexend Thin"/>
                <a:cs typeface="Lexend Thin"/>
                <a:sym typeface="Lexend Thin"/>
              </a:endParaRPr>
            </a:p>
          </p:txBody>
        </p:sp>
        <p:sp>
          <p:nvSpPr>
            <p:cNvPr id="72" name="Google Shape;72;p14"/>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1B786E"/>
                </a:buClr>
                <a:buSzPts val="800"/>
                <a:buFont typeface="Lexend"/>
                <a:buChar char="●"/>
              </a:pPr>
              <a:r>
                <a:rPr lang="en" sz="800">
                  <a:solidFill>
                    <a:srgbClr val="1B786E"/>
                  </a:solidFill>
                  <a:latin typeface="Lexend"/>
                  <a:ea typeface="Lexend"/>
                  <a:cs typeface="Lexend"/>
                  <a:sym typeface="Lexend"/>
                </a:rPr>
                <a:t>Use your laptop or HHVR to view the 360 video of the Nefertari experience</a:t>
              </a:r>
              <a:endParaRPr sz="800">
                <a:solidFill>
                  <a:srgbClr val="1B786E"/>
                </a:solidFill>
                <a:latin typeface="Lexend"/>
                <a:ea typeface="Lexend"/>
                <a:cs typeface="Lexend"/>
                <a:sym typeface="Lexend"/>
              </a:endParaRPr>
            </a:p>
            <a:p>
              <a:pPr marL="457200" lvl="0" indent="-279400" algn="l" rtl="0">
                <a:lnSpc>
                  <a:spcPct val="115000"/>
                </a:lnSpc>
                <a:spcBef>
                  <a:spcPts val="0"/>
                </a:spcBef>
                <a:spcAft>
                  <a:spcPts val="0"/>
                </a:spcAft>
                <a:buClr>
                  <a:srgbClr val="1B786E"/>
                </a:buClr>
                <a:buSzPts val="800"/>
                <a:buFont typeface="Lexend"/>
                <a:buChar char="●"/>
              </a:pPr>
              <a:r>
                <a:rPr lang="en" sz="800">
                  <a:solidFill>
                    <a:srgbClr val="1B786E"/>
                  </a:solidFill>
                  <a:latin typeface="Lexend"/>
                  <a:ea typeface="Lexend"/>
                  <a:cs typeface="Lexend"/>
                  <a:sym typeface="Lexend"/>
                </a:rPr>
                <a:t>Answer the questions in your student notebook</a:t>
              </a:r>
              <a:endParaRPr sz="800">
                <a:solidFill>
                  <a:srgbClr val="1B786E"/>
                </a:solidFill>
                <a:latin typeface="Lexend"/>
                <a:ea typeface="Lexend"/>
                <a:cs typeface="Lexend"/>
                <a:sym typeface="Lexend"/>
              </a:endParaRPr>
            </a:p>
          </p:txBody>
        </p:sp>
      </p:grpSp>
      <p:grpSp>
        <p:nvGrpSpPr>
          <p:cNvPr id="73" name="Google Shape;73;p14"/>
          <p:cNvGrpSpPr/>
          <p:nvPr/>
        </p:nvGrpSpPr>
        <p:grpSpPr>
          <a:xfrm>
            <a:off x="529402" y="2473084"/>
            <a:ext cx="7417083" cy="837644"/>
            <a:chOff x="1593000" y="2322568"/>
            <a:chExt cx="5957975" cy="643500"/>
          </a:xfrm>
        </p:grpSpPr>
        <p:sp>
          <p:nvSpPr>
            <p:cNvPr id="74" name="Google Shape;74;p1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75" name="Google Shape;75;p14"/>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76" name="Google Shape;76;p14"/>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77" name="Google Shape;77;p1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a:solidFill>
                    <a:srgbClr val="FFFFFF"/>
                  </a:solidFill>
                  <a:latin typeface="Lexend Medium"/>
                  <a:ea typeface="Lexend Medium"/>
                  <a:cs typeface="Lexend Medium"/>
                  <a:sym typeface="Lexend Medium"/>
                </a:rPr>
                <a:t>HHVR: </a:t>
              </a:r>
              <a:endParaRPr sz="1000">
                <a:solidFill>
                  <a:srgbClr val="FFFFFF"/>
                </a:solidFill>
                <a:latin typeface="Lexend Medium"/>
                <a:ea typeface="Lexend Medium"/>
                <a:cs typeface="Lexend Medium"/>
                <a:sym typeface="Lexend Medium"/>
              </a:endParaRPr>
            </a:p>
            <a:p>
              <a:pPr marL="0" lvl="0" indent="0" algn="l" rtl="0">
                <a:lnSpc>
                  <a:spcPct val="115000"/>
                </a:lnSpc>
                <a:spcBef>
                  <a:spcPts val="0"/>
                </a:spcBef>
                <a:spcAft>
                  <a:spcPts val="0"/>
                </a:spcAft>
                <a:buNone/>
              </a:pPr>
              <a:r>
                <a:rPr lang="en" sz="1000">
                  <a:solidFill>
                    <a:srgbClr val="FFFFFF"/>
                  </a:solidFill>
                  <a:latin typeface="Lexend Medium"/>
                  <a:ea typeface="Lexend Medium"/>
                  <a:cs typeface="Lexend Medium"/>
                  <a:sym typeface="Lexend Medium"/>
                </a:rPr>
                <a:t>Egyptian Escape Room</a:t>
              </a:r>
              <a:endParaRPr sz="1000">
                <a:solidFill>
                  <a:srgbClr val="FFFFFF"/>
                </a:solidFill>
                <a:latin typeface="Lexend"/>
                <a:ea typeface="Lexend"/>
                <a:cs typeface="Lexend"/>
                <a:sym typeface="Lexend"/>
              </a:endParaRPr>
            </a:p>
          </p:txBody>
        </p:sp>
        <p:sp>
          <p:nvSpPr>
            <p:cNvPr id="78" name="Google Shape;78;p14"/>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79" name="Google Shape;79;p14"/>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Lexend Thin"/>
                  <a:ea typeface="Lexend Thin"/>
                  <a:cs typeface="Lexend Thin"/>
                  <a:sym typeface="Lexend Thin"/>
                </a:rPr>
                <a:t>02</a:t>
              </a:r>
              <a:endParaRPr sz="2600">
                <a:solidFill>
                  <a:srgbClr val="FFFFFF"/>
                </a:solidFill>
                <a:latin typeface="Lexend Thin"/>
                <a:ea typeface="Lexend Thin"/>
                <a:cs typeface="Lexend Thin"/>
                <a:sym typeface="Lexend Thin"/>
              </a:endParaRPr>
            </a:p>
          </p:txBody>
        </p:sp>
        <p:sp>
          <p:nvSpPr>
            <p:cNvPr id="80" name="Google Shape;80;p14"/>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1B786E"/>
                </a:buClr>
                <a:buSzPts val="800"/>
                <a:buFont typeface="Lexend"/>
                <a:buChar char="●"/>
              </a:pPr>
              <a:r>
                <a:rPr lang="en" sz="800">
                  <a:solidFill>
                    <a:srgbClr val="1B786E"/>
                  </a:solidFill>
                  <a:latin typeface="Lexend"/>
                  <a:ea typeface="Lexend"/>
                  <a:cs typeface="Lexend"/>
                  <a:sym typeface="Lexend"/>
                </a:rPr>
                <a:t>Launch escape room on CoSpaces with code EAY-YKB</a:t>
              </a:r>
              <a:endParaRPr sz="800">
                <a:solidFill>
                  <a:srgbClr val="1B786E"/>
                </a:solidFill>
                <a:latin typeface="Lexend"/>
                <a:ea typeface="Lexend"/>
                <a:cs typeface="Lexend"/>
                <a:sym typeface="Lexend"/>
              </a:endParaRPr>
            </a:p>
            <a:p>
              <a:pPr marL="457200" lvl="0" indent="-279400" algn="l" rtl="0">
                <a:lnSpc>
                  <a:spcPct val="115000"/>
                </a:lnSpc>
                <a:spcBef>
                  <a:spcPts val="0"/>
                </a:spcBef>
                <a:spcAft>
                  <a:spcPts val="0"/>
                </a:spcAft>
                <a:buClr>
                  <a:srgbClr val="1B786E"/>
                </a:buClr>
                <a:buSzPts val="800"/>
                <a:buFont typeface="Lexend"/>
                <a:buChar char="●"/>
              </a:pPr>
              <a:r>
                <a:rPr lang="en" sz="800">
                  <a:solidFill>
                    <a:srgbClr val="1B786E"/>
                  </a:solidFill>
                  <a:latin typeface="Lexend"/>
                  <a:ea typeface="Lexend"/>
                  <a:cs typeface="Lexend"/>
                  <a:sym typeface="Lexend"/>
                </a:rPr>
                <a:t>Problem solve your way around this experience</a:t>
              </a:r>
              <a:endParaRPr sz="800">
                <a:solidFill>
                  <a:srgbClr val="1B786E"/>
                </a:solidFill>
                <a:latin typeface="Lexend"/>
                <a:ea typeface="Lexend"/>
                <a:cs typeface="Lexend"/>
                <a:sym typeface="Lexend"/>
              </a:endParaRPr>
            </a:p>
          </p:txBody>
        </p:sp>
      </p:grpSp>
      <p:grpSp>
        <p:nvGrpSpPr>
          <p:cNvPr id="81" name="Google Shape;81;p14"/>
          <p:cNvGrpSpPr/>
          <p:nvPr/>
        </p:nvGrpSpPr>
        <p:grpSpPr>
          <a:xfrm>
            <a:off x="529402" y="1544476"/>
            <a:ext cx="7417083" cy="837644"/>
            <a:chOff x="1593000" y="2322568"/>
            <a:chExt cx="5957975" cy="643500"/>
          </a:xfrm>
        </p:grpSpPr>
        <p:sp>
          <p:nvSpPr>
            <p:cNvPr id="82" name="Google Shape;82;p1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83" name="Google Shape;83;p14"/>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84" name="Google Shape;84;p14"/>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85" name="Google Shape;85;p1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a:solidFill>
                    <a:srgbClr val="FFFFFF"/>
                  </a:solidFill>
                  <a:latin typeface="Lexend Medium"/>
                  <a:ea typeface="Lexend Medium"/>
                  <a:cs typeface="Lexend Medium"/>
                  <a:sym typeface="Lexend Medium"/>
                </a:rPr>
                <a:t>IMVR: </a:t>
              </a:r>
              <a:endParaRPr sz="1000">
                <a:solidFill>
                  <a:srgbClr val="FFFFFF"/>
                </a:solidFill>
                <a:latin typeface="Lexend Medium"/>
                <a:ea typeface="Lexend Medium"/>
                <a:cs typeface="Lexend Medium"/>
                <a:sym typeface="Lexend Medium"/>
              </a:endParaRPr>
            </a:p>
            <a:p>
              <a:pPr marL="0" lvl="0" indent="0" algn="l" rtl="0">
                <a:lnSpc>
                  <a:spcPct val="115000"/>
                </a:lnSpc>
                <a:spcBef>
                  <a:spcPts val="0"/>
                </a:spcBef>
                <a:spcAft>
                  <a:spcPts val="0"/>
                </a:spcAft>
                <a:buNone/>
              </a:pPr>
              <a:r>
                <a:rPr lang="en" sz="1000">
                  <a:solidFill>
                    <a:srgbClr val="FFFFFF"/>
                  </a:solidFill>
                  <a:latin typeface="Lexend Medium"/>
                  <a:ea typeface="Lexend Medium"/>
                  <a:cs typeface="Lexend Medium"/>
                  <a:sym typeface="Lexend Medium"/>
                </a:rPr>
                <a:t>Nefertari - Journey to Eternity</a:t>
              </a:r>
              <a:endParaRPr sz="1000">
                <a:solidFill>
                  <a:srgbClr val="FFFFFF"/>
                </a:solidFill>
                <a:latin typeface="Lexend"/>
                <a:ea typeface="Lexend"/>
                <a:cs typeface="Lexend"/>
                <a:sym typeface="Lexend"/>
              </a:endParaRPr>
            </a:p>
          </p:txBody>
        </p:sp>
        <p:sp>
          <p:nvSpPr>
            <p:cNvPr id="86" name="Google Shape;86;p14"/>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a:ea typeface="Lexend"/>
                <a:cs typeface="Lexend"/>
                <a:sym typeface="Lexend"/>
              </a:endParaRPr>
            </a:p>
          </p:txBody>
        </p:sp>
        <p:sp>
          <p:nvSpPr>
            <p:cNvPr id="87" name="Google Shape;87;p14"/>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Lexend Thin"/>
                  <a:ea typeface="Lexend Thin"/>
                  <a:cs typeface="Lexend Thin"/>
                  <a:sym typeface="Lexend Thin"/>
                </a:rPr>
                <a:t>01</a:t>
              </a:r>
              <a:endParaRPr sz="2600">
                <a:solidFill>
                  <a:srgbClr val="FFFFFF"/>
                </a:solidFill>
                <a:latin typeface="Lexend Thin"/>
                <a:ea typeface="Lexend Thin"/>
                <a:cs typeface="Lexend Thin"/>
                <a:sym typeface="Lexend Thin"/>
              </a:endParaRPr>
            </a:p>
          </p:txBody>
        </p:sp>
        <p:sp>
          <p:nvSpPr>
            <p:cNvPr id="88" name="Google Shape;88;p14"/>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1B786E"/>
                </a:buClr>
                <a:buSzPts val="800"/>
                <a:buFont typeface="Lexend"/>
                <a:buChar char="●"/>
              </a:pPr>
              <a:r>
                <a:rPr lang="en" sz="800">
                  <a:solidFill>
                    <a:srgbClr val="1B786E"/>
                  </a:solidFill>
                  <a:latin typeface="Lexend"/>
                  <a:ea typeface="Lexend"/>
                  <a:cs typeface="Lexend"/>
                  <a:sym typeface="Lexend"/>
                </a:rPr>
                <a:t>Work in pairs to explore the IMVR experience</a:t>
              </a:r>
              <a:endParaRPr sz="800">
                <a:solidFill>
                  <a:srgbClr val="1B786E"/>
                </a:solidFill>
                <a:latin typeface="Lexend"/>
                <a:ea typeface="Lexend"/>
                <a:cs typeface="Lexend"/>
                <a:sym typeface="Lexend"/>
              </a:endParaRPr>
            </a:p>
            <a:p>
              <a:pPr marL="457200" lvl="0" indent="-279400" algn="l" rtl="0">
                <a:lnSpc>
                  <a:spcPct val="115000"/>
                </a:lnSpc>
                <a:spcBef>
                  <a:spcPts val="0"/>
                </a:spcBef>
                <a:spcAft>
                  <a:spcPts val="0"/>
                </a:spcAft>
                <a:buClr>
                  <a:srgbClr val="1B786E"/>
                </a:buClr>
                <a:buSzPts val="800"/>
                <a:buFont typeface="Lexend"/>
                <a:buChar char="●"/>
              </a:pPr>
              <a:r>
                <a:rPr lang="en" sz="800">
                  <a:solidFill>
                    <a:srgbClr val="1B786E"/>
                  </a:solidFill>
                  <a:latin typeface="Lexend"/>
                  <a:ea typeface="Lexend"/>
                  <a:cs typeface="Lexend"/>
                  <a:sym typeface="Lexend"/>
                </a:rPr>
                <a:t>Switch over after 5 minutes</a:t>
              </a:r>
              <a:endParaRPr sz="800">
                <a:solidFill>
                  <a:srgbClr val="1B786E"/>
                </a:solidFill>
                <a:latin typeface="Lexend"/>
                <a:ea typeface="Lexend"/>
                <a:cs typeface="Lexend"/>
                <a:sym typeface="Lexend"/>
              </a:endParaRPr>
            </a:p>
            <a:p>
              <a:pPr marL="457200" lvl="0" indent="-279400" algn="l" rtl="0">
                <a:lnSpc>
                  <a:spcPct val="115000"/>
                </a:lnSpc>
                <a:spcBef>
                  <a:spcPts val="0"/>
                </a:spcBef>
                <a:spcAft>
                  <a:spcPts val="0"/>
                </a:spcAft>
                <a:buClr>
                  <a:srgbClr val="1B786E"/>
                </a:buClr>
                <a:buSzPts val="800"/>
                <a:buFont typeface="Lexend"/>
                <a:buChar char="●"/>
              </a:pPr>
              <a:r>
                <a:rPr lang="en" sz="800">
                  <a:solidFill>
                    <a:srgbClr val="1B786E"/>
                  </a:solidFill>
                  <a:latin typeface="Lexend"/>
                  <a:ea typeface="Lexend"/>
                  <a:cs typeface="Lexend"/>
                  <a:sym typeface="Lexend"/>
                </a:rPr>
                <a:t>Help each other navigate through the space and learn facts about what you see in the space</a:t>
              </a:r>
              <a:endParaRPr sz="800">
                <a:solidFill>
                  <a:srgbClr val="1B786E"/>
                </a:solidFill>
                <a:latin typeface="Lexend"/>
                <a:ea typeface="Lexend"/>
                <a:cs typeface="Lexend"/>
                <a:sym typeface="Lexend"/>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5"/>
          <p:cNvSpPr txBox="1"/>
          <p:nvPr/>
        </p:nvSpPr>
        <p:spPr>
          <a:xfrm>
            <a:off x="381000" y="393700"/>
            <a:ext cx="84246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0A7982"/>
                </a:solidFill>
                <a:latin typeface="Poppins SemiBold"/>
                <a:ea typeface="Poppins SemiBold"/>
                <a:cs typeface="Poppins SemiBold"/>
                <a:sym typeface="Poppins SemiBold"/>
              </a:rPr>
              <a:t>IMVR: Nefertari - Journey to Eternity</a:t>
            </a:r>
            <a:endParaRPr sz="3500">
              <a:solidFill>
                <a:srgbClr val="0A7982"/>
              </a:solidFill>
              <a:latin typeface="Poppins SemiBold"/>
              <a:ea typeface="Poppins SemiBold"/>
              <a:cs typeface="Poppins SemiBold"/>
              <a:sym typeface="Poppins SemiBold"/>
            </a:endParaRPr>
          </a:p>
        </p:txBody>
      </p:sp>
      <p:sp>
        <p:nvSpPr>
          <p:cNvPr id="95" name="Google Shape;95;p15"/>
          <p:cNvSpPr txBox="1"/>
          <p:nvPr/>
        </p:nvSpPr>
        <p:spPr>
          <a:xfrm>
            <a:off x="393700" y="952500"/>
            <a:ext cx="7886700" cy="4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Take turns with your partner to explore Nefertari’s tomb.</a:t>
            </a:r>
            <a:endParaRPr sz="1600">
              <a:solidFill>
                <a:srgbClr val="0A7982"/>
              </a:solidFill>
              <a:latin typeface="Poppins"/>
              <a:ea typeface="Poppins"/>
              <a:cs typeface="Poppins"/>
              <a:sym typeface="Poppins"/>
            </a:endParaRPr>
          </a:p>
        </p:txBody>
      </p:sp>
      <p:pic>
        <p:nvPicPr>
          <p:cNvPr id="97" name="Google Shape;97;p15"/>
          <p:cNvPicPr preferRelativeResize="0"/>
          <p:nvPr/>
        </p:nvPicPr>
        <p:blipFill>
          <a:blip r:embed="rId4">
            <a:alphaModFix/>
          </a:blip>
          <a:stretch>
            <a:fillRect/>
          </a:stretch>
        </p:blipFill>
        <p:spPr>
          <a:xfrm>
            <a:off x="381010" y="1525800"/>
            <a:ext cx="2736000" cy="1278900"/>
          </a:xfrm>
          <a:prstGeom prst="roundRect">
            <a:avLst>
              <a:gd name="adj" fmla="val 16667"/>
            </a:avLst>
          </a:prstGeom>
          <a:noFill/>
          <a:ln>
            <a:noFill/>
          </a:ln>
        </p:spPr>
      </p:pic>
      <p:pic>
        <p:nvPicPr>
          <p:cNvPr id="98" name="Google Shape;98;p15"/>
          <p:cNvPicPr preferRelativeResize="0"/>
          <p:nvPr/>
        </p:nvPicPr>
        <p:blipFill rotWithShape="1">
          <a:blip r:embed="rId5">
            <a:alphaModFix/>
          </a:blip>
          <a:srcRect t="13007" r="2581" b="12320"/>
          <a:stretch/>
        </p:blipFill>
        <p:spPr>
          <a:xfrm>
            <a:off x="3352025" y="1707925"/>
            <a:ext cx="5453700" cy="2284200"/>
          </a:xfrm>
          <a:prstGeom prst="roundRect">
            <a:avLst>
              <a:gd name="adj" fmla="val 16667"/>
            </a:avLst>
          </a:prstGeom>
          <a:noFill/>
          <a:ln w="9525" cap="flat" cmpd="sng">
            <a:solidFill>
              <a:schemeClr val="dk2"/>
            </a:solidFill>
            <a:prstDash val="solid"/>
            <a:round/>
            <a:headEnd type="none" w="sm" len="sm"/>
            <a:tailEnd type="none" w="sm" len="sm"/>
          </a:ln>
        </p:spPr>
      </p:pic>
      <p:pic>
        <p:nvPicPr>
          <p:cNvPr id="99" name="Google Shape;99;p15"/>
          <p:cNvPicPr preferRelativeResize="0"/>
          <p:nvPr/>
        </p:nvPicPr>
        <p:blipFill>
          <a:blip r:embed="rId6">
            <a:alphaModFix/>
          </a:blip>
          <a:stretch>
            <a:fillRect/>
          </a:stretch>
        </p:blipFill>
        <p:spPr>
          <a:xfrm>
            <a:off x="393700" y="2910375"/>
            <a:ext cx="2723400" cy="1537500"/>
          </a:xfrm>
          <a:prstGeom prst="roundRect">
            <a:avLst>
              <a:gd name="adj" fmla="val 16667"/>
            </a:avLst>
          </a:prstGeom>
          <a:noFill/>
          <a:ln>
            <a:noFill/>
          </a:ln>
        </p:spPr>
      </p:pic>
      <p:sp>
        <p:nvSpPr>
          <p:cNvPr id="100" name="Google Shape;100;p15"/>
          <p:cNvSpPr txBox="1"/>
          <p:nvPr/>
        </p:nvSpPr>
        <p:spPr>
          <a:xfrm>
            <a:off x="4578875" y="4047675"/>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hlink"/>
                </a:solidFill>
                <a:hlinkClick r:id="rId7"/>
              </a:rPr>
              <a:t>Download the experience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6"/>
          <p:cNvSpPr txBox="1"/>
          <p:nvPr/>
        </p:nvSpPr>
        <p:spPr>
          <a:xfrm>
            <a:off x="381000" y="393700"/>
            <a:ext cx="84246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0A7982"/>
                </a:solidFill>
                <a:latin typeface="Poppins SemiBold"/>
                <a:ea typeface="Poppins SemiBold"/>
                <a:cs typeface="Poppins SemiBold"/>
                <a:sym typeface="Poppins SemiBold"/>
              </a:rPr>
              <a:t>HHVR: Egyptian escape room</a:t>
            </a:r>
            <a:endParaRPr sz="3500">
              <a:solidFill>
                <a:srgbClr val="0A7982"/>
              </a:solidFill>
              <a:latin typeface="Poppins SemiBold"/>
              <a:ea typeface="Poppins SemiBold"/>
              <a:cs typeface="Poppins SemiBold"/>
              <a:sym typeface="Poppins SemiBold"/>
            </a:endParaRPr>
          </a:p>
        </p:txBody>
      </p:sp>
      <p:sp>
        <p:nvSpPr>
          <p:cNvPr id="106" name="Google Shape;106;p16"/>
          <p:cNvSpPr/>
          <p:nvPr/>
        </p:nvSpPr>
        <p:spPr>
          <a:xfrm>
            <a:off x="4652650" y="1611100"/>
            <a:ext cx="3814800" cy="27381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 name="Google Shape;107;p16"/>
          <p:cNvSpPr txBox="1"/>
          <p:nvPr/>
        </p:nvSpPr>
        <p:spPr>
          <a:xfrm>
            <a:off x="393700" y="952500"/>
            <a:ext cx="7886700" cy="4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Problem solve your way out of this virtual escape room in ancient Egypt!</a:t>
            </a:r>
            <a:endParaRPr sz="1600">
              <a:solidFill>
                <a:srgbClr val="0A7982"/>
              </a:solidFill>
              <a:latin typeface="Poppins"/>
              <a:ea typeface="Poppins"/>
              <a:cs typeface="Poppins"/>
              <a:sym typeface="Poppins"/>
            </a:endParaRPr>
          </a:p>
        </p:txBody>
      </p:sp>
      <p:pic>
        <p:nvPicPr>
          <p:cNvPr id="109" name="Google Shape;109;p16">
            <a:hlinkClick r:id="rId4"/>
          </p:cNvPr>
          <p:cNvPicPr preferRelativeResize="0"/>
          <p:nvPr/>
        </p:nvPicPr>
        <p:blipFill>
          <a:blip r:embed="rId5">
            <a:alphaModFix/>
          </a:blip>
          <a:stretch>
            <a:fillRect/>
          </a:stretch>
        </p:blipFill>
        <p:spPr>
          <a:xfrm>
            <a:off x="944213" y="3102025"/>
            <a:ext cx="2807100" cy="1853700"/>
          </a:xfrm>
          <a:prstGeom prst="roundRect">
            <a:avLst>
              <a:gd name="adj" fmla="val 16667"/>
            </a:avLst>
          </a:prstGeom>
          <a:noFill/>
          <a:ln w="9525" cap="flat" cmpd="sng">
            <a:solidFill>
              <a:schemeClr val="dk2"/>
            </a:solidFill>
            <a:prstDash val="solid"/>
            <a:round/>
            <a:headEnd type="none" w="sm" len="sm"/>
            <a:tailEnd type="none" w="sm" len="sm"/>
          </a:ln>
        </p:spPr>
      </p:pic>
      <p:sp>
        <p:nvSpPr>
          <p:cNvPr id="110" name="Google Shape;110;p16"/>
          <p:cNvSpPr txBox="1"/>
          <p:nvPr/>
        </p:nvSpPr>
        <p:spPr>
          <a:xfrm>
            <a:off x="4652650" y="1707450"/>
            <a:ext cx="3814800" cy="2422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0A7982"/>
              </a:buClr>
              <a:buSzPts val="1600"/>
              <a:buFont typeface="Poppins"/>
              <a:buAutoNum type="arabicPeriod"/>
            </a:pPr>
            <a:r>
              <a:rPr lang="en" sz="1600">
                <a:solidFill>
                  <a:srgbClr val="0A7982"/>
                </a:solidFill>
                <a:latin typeface="Poppins"/>
                <a:ea typeface="Poppins"/>
                <a:cs typeface="Poppins"/>
                <a:sym typeface="Poppins"/>
              </a:rPr>
              <a:t>Scan the QR code or click on the image to the left to begin.</a:t>
            </a:r>
            <a:br>
              <a:rPr lang="en" sz="1600">
                <a:solidFill>
                  <a:srgbClr val="0A7982"/>
                </a:solidFill>
                <a:latin typeface="Poppins"/>
                <a:ea typeface="Poppins"/>
                <a:cs typeface="Poppins"/>
                <a:sym typeface="Poppins"/>
              </a:rPr>
            </a:br>
            <a:r>
              <a:rPr lang="en" sz="400">
                <a:solidFill>
                  <a:srgbClr val="0A7982"/>
                </a:solidFill>
                <a:latin typeface="Poppins"/>
                <a:ea typeface="Poppins"/>
                <a:cs typeface="Poppins"/>
                <a:sym typeface="Poppins"/>
              </a:rPr>
              <a:t>   </a:t>
            </a:r>
            <a:endParaRPr sz="400">
              <a:solidFill>
                <a:srgbClr val="0A7982"/>
              </a:solidFill>
              <a:latin typeface="Poppins"/>
              <a:ea typeface="Poppins"/>
              <a:cs typeface="Poppins"/>
              <a:sym typeface="Poppins"/>
            </a:endParaRPr>
          </a:p>
          <a:p>
            <a:pPr marL="457200" lvl="0" indent="-330200" algn="l" rtl="0">
              <a:spcBef>
                <a:spcPts val="0"/>
              </a:spcBef>
              <a:spcAft>
                <a:spcPts val="0"/>
              </a:spcAft>
              <a:buClr>
                <a:srgbClr val="0A7982"/>
              </a:buClr>
              <a:buSzPts val="1600"/>
              <a:buFont typeface="Poppins"/>
              <a:buAutoNum type="arabicPeriod"/>
            </a:pPr>
            <a:r>
              <a:rPr lang="en" sz="1600">
                <a:solidFill>
                  <a:srgbClr val="0A7982"/>
                </a:solidFill>
                <a:latin typeface="Poppins"/>
                <a:ea typeface="Poppins"/>
                <a:cs typeface="Poppins"/>
                <a:sym typeface="Poppins"/>
              </a:rPr>
              <a:t>Press ‘Play’.</a:t>
            </a:r>
            <a:br>
              <a:rPr lang="en" sz="1600">
                <a:solidFill>
                  <a:srgbClr val="0A7982"/>
                </a:solidFill>
                <a:latin typeface="Poppins"/>
                <a:ea typeface="Poppins"/>
                <a:cs typeface="Poppins"/>
                <a:sym typeface="Poppins"/>
              </a:rPr>
            </a:br>
            <a:r>
              <a:rPr lang="en" sz="400">
                <a:solidFill>
                  <a:srgbClr val="0A7982"/>
                </a:solidFill>
                <a:latin typeface="Poppins"/>
                <a:ea typeface="Poppins"/>
                <a:cs typeface="Poppins"/>
                <a:sym typeface="Poppins"/>
              </a:rPr>
              <a:t>    </a:t>
            </a:r>
            <a:endParaRPr sz="400">
              <a:solidFill>
                <a:srgbClr val="0A7982"/>
              </a:solidFill>
              <a:latin typeface="Poppins"/>
              <a:ea typeface="Poppins"/>
              <a:cs typeface="Poppins"/>
              <a:sym typeface="Poppins"/>
            </a:endParaRPr>
          </a:p>
          <a:p>
            <a:pPr marL="457200" lvl="0" indent="-330200" algn="l" rtl="0">
              <a:spcBef>
                <a:spcPts val="0"/>
              </a:spcBef>
              <a:spcAft>
                <a:spcPts val="0"/>
              </a:spcAft>
              <a:buClr>
                <a:srgbClr val="0A7982"/>
              </a:buClr>
              <a:buSzPts val="1600"/>
              <a:buFont typeface="Poppins"/>
              <a:buAutoNum type="arabicPeriod"/>
            </a:pPr>
            <a:r>
              <a:rPr lang="en" sz="1600">
                <a:solidFill>
                  <a:srgbClr val="0A7982"/>
                </a:solidFill>
                <a:latin typeface="Poppins"/>
                <a:ea typeface="Poppins"/>
                <a:cs typeface="Poppins"/>
                <a:sym typeface="Poppins"/>
              </a:rPr>
              <a:t>Use the button on the HHVR to walk forward / or the arrows on your laptop if viewing on a device.</a:t>
            </a:r>
            <a:br>
              <a:rPr lang="en" sz="1600">
                <a:solidFill>
                  <a:srgbClr val="0A7982"/>
                </a:solidFill>
                <a:latin typeface="Poppins"/>
                <a:ea typeface="Poppins"/>
                <a:cs typeface="Poppins"/>
                <a:sym typeface="Poppins"/>
              </a:rPr>
            </a:br>
            <a:r>
              <a:rPr lang="en" sz="400">
                <a:solidFill>
                  <a:srgbClr val="0A7982"/>
                </a:solidFill>
                <a:latin typeface="Poppins"/>
                <a:ea typeface="Poppins"/>
                <a:cs typeface="Poppins"/>
                <a:sym typeface="Poppins"/>
              </a:rPr>
              <a:t>    </a:t>
            </a:r>
            <a:endParaRPr sz="400">
              <a:solidFill>
                <a:srgbClr val="0A7982"/>
              </a:solidFill>
              <a:latin typeface="Poppins"/>
              <a:ea typeface="Poppins"/>
              <a:cs typeface="Poppins"/>
              <a:sym typeface="Poppins"/>
            </a:endParaRPr>
          </a:p>
          <a:p>
            <a:pPr marL="457200" lvl="0" indent="-330200" algn="l" rtl="0">
              <a:spcBef>
                <a:spcPts val="0"/>
              </a:spcBef>
              <a:spcAft>
                <a:spcPts val="0"/>
              </a:spcAft>
              <a:buClr>
                <a:srgbClr val="0A7982"/>
              </a:buClr>
              <a:buSzPts val="1600"/>
              <a:buFont typeface="Poppins"/>
              <a:buAutoNum type="arabicPeriod"/>
            </a:pPr>
            <a:r>
              <a:rPr lang="en" sz="1600">
                <a:solidFill>
                  <a:srgbClr val="0A7982"/>
                </a:solidFill>
                <a:latin typeface="Poppins"/>
                <a:ea typeface="Poppins"/>
                <a:cs typeface="Poppins"/>
                <a:sym typeface="Poppins"/>
              </a:rPr>
              <a:t>Follow the clues to escape this Egyptian puzzle.</a:t>
            </a:r>
            <a:endParaRPr sz="1600">
              <a:solidFill>
                <a:srgbClr val="0A7982"/>
              </a:solidFill>
              <a:latin typeface="Poppins"/>
              <a:ea typeface="Poppins"/>
              <a:cs typeface="Poppins"/>
              <a:sym typeface="Poppins"/>
            </a:endParaRPr>
          </a:p>
        </p:txBody>
      </p:sp>
      <p:pic>
        <p:nvPicPr>
          <p:cNvPr id="111" name="Google Shape;111;p16"/>
          <p:cNvPicPr preferRelativeResize="0"/>
          <p:nvPr/>
        </p:nvPicPr>
        <p:blipFill>
          <a:blip r:embed="rId6">
            <a:alphaModFix/>
          </a:blip>
          <a:stretch>
            <a:fillRect/>
          </a:stretch>
        </p:blipFill>
        <p:spPr>
          <a:xfrm>
            <a:off x="1652613" y="1543975"/>
            <a:ext cx="1390325" cy="1390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7"/>
          <p:cNvSpPr txBox="1"/>
          <p:nvPr/>
        </p:nvSpPr>
        <p:spPr>
          <a:xfrm>
            <a:off x="381000" y="393700"/>
            <a:ext cx="84246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0A7982"/>
                </a:solidFill>
                <a:latin typeface="Poppins SemiBold"/>
                <a:ea typeface="Poppins SemiBold"/>
                <a:cs typeface="Poppins SemiBold"/>
                <a:sym typeface="Poppins SemiBold"/>
              </a:rPr>
              <a:t>HHVR: Research</a:t>
            </a:r>
            <a:endParaRPr sz="3500">
              <a:solidFill>
                <a:srgbClr val="0A7982"/>
              </a:solidFill>
              <a:latin typeface="Poppins SemiBold"/>
              <a:ea typeface="Poppins SemiBold"/>
              <a:cs typeface="Poppins SemiBold"/>
              <a:sym typeface="Poppins SemiBold"/>
            </a:endParaRPr>
          </a:p>
        </p:txBody>
      </p:sp>
      <p:sp>
        <p:nvSpPr>
          <p:cNvPr id="117" name="Google Shape;117;p17"/>
          <p:cNvSpPr txBox="1"/>
          <p:nvPr/>
        </p:nvSpPr>
        <p:spPr>
          <a:xfrm>
            <a:off x="393700" y="952500"/>
            <a:ext cx="8132400" cy="10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Watch the video below to answer the questions on the next few pages. Be sure to work collaboratively with your partner. You can research any information you may not find in the video.</a:t>
            </a:r>
            <a:endParaRPr sz="1600">
              <a:solidFill>
                <a:srgbClr val="0A7982"/>
              </a:solidFill>
              <a:latin typeface="Poppins"/>
              <a:ea typeface="Poppins"/>
              <a:cs typeface="Poppins"/>
              <a:sym typeface="Poppins"/>
            </a:endParaRPr>
          </a:p>
        </p:txBody>
      </p:sp>
      <p:pic>
        <p:nvPicPr>
          <p:cNvPr id="2" name="Online Media 1" title="360° Ancient Egypt Nefertari Pyramid Tomb | Journey into afterlife | VR Gameplay | Free Game">
            <a:hlinkClick r:id="" action="ppaction://media"/>
            <a:extLst>
              <a:ext uri="{FF2B5EF4-FFF2-40B4-BE49-F238E27FC236}">
                <a16:creationId xmlns:a16="http://schemas.microsoft.com/office/drawing/2014/main" id="{6F5305F5-EC07-7B01-A7E8-4949D659D222}"/>
              </a:ext>
            </a:extLst>
          </p:cNvPr>
          <p:cNvPicPr>
            <a:picLocks noRot="1" noChangeAspect="1"/>
          </p:cNvPicPr>
          <p:nvPr>
            <a:videoFile r:link="rId1"/>
          </p:nvPr>
        </p:nvPicPr>
        <p:blipFill>
          <a:blip r:embed="rId5"/>
          <a:stretch>
            <a:fillRect/>
          </a:stretch>
        </p:blipFill>
        <p:spPr>
          <a:xfrm>
            <a:off x="1753610" y="1803289"/>
            <a:ext cx="5636780" cy="3182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graphicFrame>
        <p:nvGraphicFramePr>
          <p:cNvPr id="124" name="Google Shape;124;p18"/>
          <p:cNvGraphicFramePr/>
          <p:nvPr/>
        </p:nvGraphicFramePr>
        <p:xfrm>
          <a:off x="482775" y="1079075"/>
          <a:ext cx="8163200" cy="3620100"/>
        </p:xfrm>
        <a:graphic>
          <a:graphicData uri="http://schemas.openxmlformats.org/drawingml/2006/table">
            <a:tbl>
              <a:tblPr>
                <a:noFill/>
                <a:tableStyleId>{94E94F39-F17D-4DD0-BAA9-6E162436FC1D}</a:tableStyleId>
              </a:tblPr>
              <a:tblGrid>
                <a:gridCol w="2930775">
                  <a:extLst>
                    <a:ext uri="{9D8B030D-6E8A-4147-A177-3AD203B41FA5}">
                      <a16:colId xmlns:a16="http://schemas.microsoft.com/office/drawing/2014/main" val="20000"/>
                    </a:ext>
                  </a:extLst>
                </a:gridCol>
                <a:gridCol w="5232425">
                  <a:extLst>
                    <a:ext uri="{9D8B030D-6E8A-4147-A177-3AD203B41FA5}">
                      <a16:colId xmlns:a16="http://schemas.microsoft.com/office/drawing/2014/main" val="20001"/>
                    </a:ext>
                  </a:extLst>
                </a:gridCol>
              </a:tblGrid>
              <a:tr h="424950">
                <a:tc>
                  <a:txBody>
                    <a:bodyPr/>
                    <a:lstStyle/>
                    <a:p>
                      <a:pPr marL="0" lvl="0" indent="0" algn="ctr" rtl="0">
                        <a:spcBef>
                          <a:spcPts val="0"/>
                        </a:spcBef>
                        <a:spcAft>
                          <a:spcPts val="0"/>
                        </a:spcAft>
                        <a:buNone/>
                      </a:pPr>
                      <a:r>
                        <a:rPr lang="en" sz="1500" b="1"/>
                        <a:t>Questions</a:t>
                      </a:r>
                      <a:endParaRPr sz="1500" b="1"/>
                    </a:p>
                  </a:txBody>
                  <a:tcPr marL="91425" marR="91425" marT="91425" marB="91425" anchor="ctr">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500" b="1"/>
                        <a:t>Response</a:t>
                      </a:r>
                      <a:endParaRPr sz="1500" b="1"/>
                    </a:p>
                  </a:txBody>
                  <a:tcPr marL="91425" marR="91425" marT="91425" marB="91425" anchor="ctr">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745400">
                <a:tc>
                  <a:txBody>
                    <a:bodyPr/>
                    <a:lstStyle/>
                    <a:p>
                      <a:pPr marL="0" lvl="0" indent="0" algn="l" rtl="0">
                        <a:spcBef>
                          <a:spcPts val="0"/>
                        </a:spcBef>
                        <a:spcAft>
                          <a:spcPts val="0"/>
                        </a:spcAft>
                        <a:buNone/>
                      </a:pPr>
                      <a:r>
                        <a:rPr lang="en" sz="1500">
                          <a:solidFill>
                            <a:srgbClr val="0A7982"/>
                          </a:solidFill>
                          <a:latin typeface="Poppins"/>
                          <a:ea typeface="Poppins"/>
                          <a:cs typeface="Poppins"/>
                          <a:sym typeface="Poppins"/>
                        </a:rPr>
                        <a:t>What is the other name for Queen Nefertari’s tomb?</a:t>
                      </a:r>
                      <a:endParaRPr sz="1500">
                        <a:solidFill>
                          <a:srgbClr val="0A7982"/>
                        </a:solidFill>
                        <a:latin typeface="Poppins"/>
                        <a:ea typeface="Poppins"/>
                        <a:cs typeface="Poppins"/>
                        <a:sym typeface="Poppins"/>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1"/>
                  </a:ext>
                </a:extLst>
              </a:tr>
              <a:tr h="792350">
                <a:tc>
                  <a:txBody>
                    <a:bodyPr/>
                    <a:lstStyle/>
                    <a:p>
                      <a:pPr marL="0" lvl="0" indent="0" algn="l" rtl="0">
                        <a:spcBef>
                          <a:spcPts val="0"/>
                        </a:spcBef>
                        <a:spcAft>
                          <a:spcPts val="0"/>
                        </a:spcAft>
                        <a:buNone/>
                      </a:pPr>
                      <a:r>
                        <a:rPr lang="en" sz="1500">
                          <a:solidFill>
                            <a:srgbClr val="0A7982"/>
                          </a:solidFill>
                          <a:latin typeface="Poppins"/>
                          <a:ea typeface="Poppins"/>
                          <a:cs typeface="Poppins"/>
                          <a:sym typeface="Poppins"/>
                        </a:rPr>
                        <a:t>What does the name ‘Nefertari’ mean?</a:t>
                      </a:r>
                      <a:endParaRPr sz="1500">
                        <a:solidFill>
                          <a:srgbClr val="0A7982"/>
                        </a:solidFill>
                        <a:latin typeface="Poppins"/>
                        <a:ea typeface="Poppins"/>
                        <a:cs typeface="Poppins"/>
                        <a:sym typeface="Poppins"/>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2"/>
                  </a:ext>
                </a:extLst>
              </a:tr>
              <a:tr h="759350">
                <a:tc>
                  <a:txBody>
                    <a:bodyPr/>
                    <a:lstStyle/>
                    <a:p>
                      <a:pPr marL="0" lvl="0" indent="0" algn="l" rtl="0">
                        <a:spcBef>
                          <a:spcPts val="0"/>
                        </a:spcBef>
                        <a:spcAft>
                          <a:spcPts val="0"/>
                        </a:spcAft>
                        <a:buNone/>
                      </a:pPr>
                      <a:r>
                        <a:rPr lang="en" sz="1500">
                          <a:solidFill>
                            <a:srgbClr val="0A7982"/>
                          </a:solidFill>
                          <a:latin typeface="Poppins"/>
                          <a:ea typeface="Poppins"/>
                          <a:cs typeface="Poppins"/>
                          <a:sym typeface="Poppins"/>
                        </a:rPr>
                        <a:t>Who is Nefertari’s husband?</a:t>
                      </a:r>
                      <a:endParaRPr sz="1500">
                        <a:solidFill>
                          <a:srgbClr val="0A7982"/>
                        </a:solidFill>
                        <a:latin typeface="Poppins"/>
                        <a:ea typeface="Poppins"/>
                        <a:cs typeface="Poppins"/>
                        <a:sym typeface="Poppins"/>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3"/>
                  </a:ext>
                </a:extLst>
              </a:tr>
              <a:tr h="898050">
                <a:tc>
                  <a:txBody>
                    <a:bodyPr/>
                    <a:lstStyle/>
                    <a:p>
                      <a:pPr marL="0" lvl="0" indent="0" algn="l" rtl="0">
                        <a:spcBef>
                          <a:spcPts val="0"/>
                        </a:spcBef>
                        <a:spcAft>
                          <a:spcPts val="0"/>
                        </a:spcAft>
                        <a:buNone/>
                      </a:pPr>
                      <a:r>
                        <a:rPr lang="en" sz="1500">
                          <a:solidFill>
                            <a:srgbClr val="0A7982"/>
                          </a:solidFill>
                          <a:latin typeface="Poppins"/>
                          <a:ea typeface="Poppins"/>
                          <a:cs typeface="Poppins"/>
                          <a:sym typeface="Poppins"/>
                        </a:rPr>
                        <a:t>What were Queen Nefertari’s significant skills?</a:t>
                      </a:r>
                      <a:endParaRPr sz="1500">
                        <a:solidFill>
                          <a:srgbClr val="0A7982"/>
                        </a:solidFill>
                        <a:latin typeface="Poppins"/>
                        <a:ea typeface="Poppins"/>
                        <a:cs typeface="Poppins"/>
                        <a:sym typeface="Poppins"/>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25" name="Google Shape;125;p18"/>
          <p:cNvSpPr txBox="1"/>
          <p:nvPr/>
        </p:nvSpPr>
        <p:spPr>
          <a:xfrm>
            <a:off x="381000" y="393700"/>
            <a:ext cx="84246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0A7982"/>
                </a:solidFill>
                <a:latin typeface="Poppins SemiBold"/>
                <a:ea typeface="Poppins SemiBold"/>
                <a:cs typeface="Poppins SemiBold"/>
                <a:sym typeface="Poppins SemiBold"/>
              </a:rPr>
              <a:t>HHVR: Research</a:t>
            </a:r>
            <a:endParaRPr sz="3500">
              <a:solidFill>
                <a:srgbClr val="0A7982"/>
              </a:solidFill>
              <a:latin typeface="Poppins SemiBold"/>
              <a:ea typeface="Poppins SemiBold"/>
              <a:cs typeface="Poppins SemiBold"/>
              <a:sym typeface="Poppi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graphicFrame>
        <p:nvGraphicFramePr>
          <p:cNvPr id="131" name="Google Shape;131;p19"/>
          <p:cNvGraphicFramePr/>
          <p:nvPr/>
        </p:nvGraphicFramePr>
        <p:xfrm>
          <a:off x="482775" y="1079075"/>
          <a:ext cx="8163200" cy="3752925"/>
        </p:xfrm>
        <a:graphic>
          <a:graphicData uri="http://schemas.openxmlformats.org/drawingml/2006/table">
            <a:tbl>
              <a:tblPr>
                <a:noFill/>
                <a:tableStyleId>{94E94F39-F17D-4DD0-BAA9-6E162436FC1D}</a:tableStyleId>
              </a:tblPr>
              <a:tblGrid>
                <a:gridCol w="3061525">
                  <a:extLst>
                    <a:ext uri="{9D8B030D-6E8A-4147-A177-3AD203B41FA5}">
                      <a16:colId xmlns:a16="http://schemas.microsoft.com/office/drawing/2014/main" val="20000"/>
                    </a:ext>
                  </a:extLst>
                </a:gridCol>
                <a:gridCol w="5101675">
                  <a:extLst>
                    <a:ext uri="{9D8B030D-6E8A-4147-A177-3AD203B41FA5}">
                      <a16:colId xmlns:a16="http://schemas.microsoft.com/office/drawing/2014/main" val="20001"/>
                    </a:ext>
                  </a:extLst>
                </a:gridCol>
              </a:tblGrid>
              <a:tr h="424950">
                <a:tc>
                  <a:txBody>
                    <a:bodyPr/>
                    <a:lstStyle/>
                    <a:p>
                      <a:pPr marL="0" lvl="0" indent="0" algn="ctr" rtl="0">
                        <a:spcBef>
                          <a:spcPts val="0"/>
                        </a:spcBef>
                        <a:spcAft>
                          <a:spcPts val="0"/>
                        </a:spcAft>
                        <a:buNone/>
                      </a:pPr>
                      <a:r>
                        <a:rPr lang="en" sz="1500" b="1"/>
                        <a:t>Questions</a:t>
                      </a:r>
                      <a:endParaRPr sz="1500" b="1"/>
                    </a:p>
                  </a:txBody>
                  <a:tcPr marL="91425" marR="91425" marT="91425" marB="91425" anchor="ctr">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500" b="1"/>
                        <a:t>Response</a:t>
                      </a:r>
                      <a:endParaRPr sz="1500" b="1"/>
                    </a:p>
                  </a:txBody>
                  <a:tcPr marL="91425" marR="91425" marT="91425" marB="91425" anchor="ctr">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692625">
                <a:tc>
                  <a:txBody>
                    <a:bodyPr/>
                    <a:lstStyle/>
                    <a:p>
                      <a:pPr marL="0" lvl="0" indent="0" algn="l" rtl="0">
                        <a:spcBef>
                          <a:spcPts val="0"/>
                        </a:spcBef>
                        <a:spcAft>
                          <a:spcPts val="0"/>
                        </a:spcAft>
                        <a:buNone/>
                      </a:pPr>
                      <a:r>
                        <a:rPr lang="en" sz="1500">
                          <a:solidFill>
                            <a:srgbClr val="0A7982"/>
                          </a:solidFill>
                          <a:latin typeface="Poppins"/>
                          <a:ea typeface="Poppins"/>
                          <a:cs typeface="Poppins"/>
                          <a:sym typeface="Poppins"/>
                        </a:rPr>
                        <a:t>How many chambers does Queen Nefertari’s tomb have?</a:t>
                      </a:r>
                      <a:endParaRPr sz="1500">
                        <a:solidFill>
                          <a:srgbClr val="0A7982"/>
                        </a:solidFill>
                        <a:latin typeface="Poppins"/>
                        <a:ea typeface="Poppins"/>
                        <a:cs typeface="Poppins"/>
                        <a:sym typeface="Poppins"/>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1"/>
                  </a:ext>
                </a:extLst>
              </a:tr>
              <a:tr h="898050">
                <a:tc>
                  <a:txBody>
                    <a:bodyPr/>
                    <a:lstStyle/>
                    <a:p>
                      <a:pPr marL="0" lvl="0" indent="0" algn="l" rtl="0">
                        <a:spcBef>
                          <a:spcPts val="0"/>
                        </a:spcBef>
                        <a:spcAft>
                          <a:spcPts val="0"/>
                        </a:spcAft>
                        <a:buNone/>
                      </a:pPr>
                      <a:r>
                        <a:rPr lang="en" sz="1500">
                          <a:solidFill>
                            <a:srgbClr val="0A7982"/>
                          </a:solidFill>
                          <a:latin typeface="Poppins"/>
                          <a:ea typeface="Poppins"/>
                          <a:cs typeface="Poppins"/>
                          <a:sym typeface="Poppins"/>
                        </a:rPr>
                        <a:t>What can you see on the ceilings of the tomb and what do they represent?</a:t>
                      </a:r>
                      <a:endParaRPr sz="1500">
                        <a:solidFill>
                          <a:srgbClr val="0A7982"/>
                        </a:solidFill>
                        <a:latin typeface="Poppins"/>
                        <a:ea typeface="Poppins"/>
                        <a:cs typeface="Poppins"/>
                        <a:sym typeface="Poppins"/>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2"/>
                  </a:ext>
                </a:extLst>
              </a:tr>
              <a:tr h="571450">
                <a:tc>
                  <a:txBody>
                    <a:bodyPr/>
                    <a:lstStyle/>
                    <a:p>
                      <a:pPr marL="0" lvl="0" indent="0" algn="l" rtl="0">
                        <a:spcBef>
                          <a:spcPts val="0"/>
                        </a:spcBef>
                        <a:spcAft>
                          <a:spcPts val="0"/>
                        </a:spcAft>
                        <a:buNone/>
                      </a:pPr>
                      <a:r>
                        <a:rPr lang="en" sz="1500">
                          <a:solidFill>
                            <a:srgbClr val="0A7982"/>
                          </a:solidFill>
                          <a:latin typeface="Poppins"/>
                          <a:ea typeface="Poppins"/>
                          <a:cs typeface="Poppins"/>
                          <a:sym typeface="Poppins"/>
                        </a:rPr>
                        <a:t>Why were scriptures from Ancient Egypt’s Book of the Dead painted on the walls of the tomb?</a:t>
                      </a:r>
                      <a:endParaRPr sz="1500">
                        <a:solidFill>
                          <a:srgbClr val="0A7982"/>
                        </a:solidFill>
                        <a:latin typeface="Poppins"/>
                        <a:ea typeface="Poppins"/>
                        <a:cs typeface="Poppins"/>
                        <a:sym typeface="Poppins"/>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3"/>
                  </a:ext>
                </a:extLst>
              </a:tr>
              <a:tr h="636600">
                <a:tc>
                  <a:txBody>
                    <a:bodyPr/>
                    <a:lstStyle/>
                    <a:p>
                      <a:pPr marL="0" lvl="0" indent="0" algn="l" rtl="0">
                        <a:spcBef>
                          <a:spcPts val="0"/>
                        </a:spcBef>
                        <a:spcAft>
                          <a:spcPts val="0"/>
                        </a:spcAft>
                        <a:buNone/>
                      </a:pPr>
                      <a:r>
                        <a:rPr lang="en" sz="1500">
                          <a:solidFill>
                            <a:srgbClr val="0A7982"/>
                          </a:solidFill>
                          <a:latin typeface="Poppins"/>
                          <a:ea typeface="Poppins"/>
                          <a:cs typeface="Poppins"/>
                          <a:sym typeface="Poppins"/>
                        </a:rPr>
                        <a:t>What were stolen from the tomb?</a:t>
                      </a:r>
                      <a:endParaRPr sz="1500">
                        <a:solidFill>
                          <a:srgbClr val="0A7982"/>
                        </a:solidFill>
                        <a:latin typeface="Poppins"/>
                        <a:ea typeface="Poppins"/>
                        <a:cs typeface="Poppins"/>
                        <a:sym typeface="Poppins"/>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32" name="Google Shape;132;p19"/>
          <p:cNvSpPr txBox="1"/>
          <p:nvPr/>
        </p:nvSpPr>
        <p:spPr>
          <a:xfrm>
            <a:off x="381000" y="393700"/>
            <a:ext cx="84246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0A7982"/>
                </a:solidFill>
                <a:latin typeface="Poppins SemiBold"/>
                <a:ea typeface="Poppins SemiBold"/>
                <a:cs typeface="Poppins SemiBold"/>
                <a:sym typeface="Poppins SemiBold"/>
              </a:rPr>
              <a:t>HHVR: Research</a:t>
            </a:r>
            <a:endParaRPr sz="3500">
              <a:solidFill>
                <a:srgbClr val="0A7982"/>
              </a:solidFill>
              <a:latin typeface="Poppins SemiBold"/>
              <a:ea typeface="Poppins SemiBold"/>
              <a:cs typeface="Poppins SemiBold"/>
              <a:sym typeface="Poppi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graphicFrame>
        <p:nvGraphicFramePr>
          <p:cNvPr id="138" name="Google Shape;138;p20"/>
          <p:cNvGraphicFramePr/>
          <p:nvPr/>
        </p:nvGraphicFramePr>
        <p:xfrm>
          <a:off x="506250" y="1736675"/>
          <a:ext cx="8163200" cy="2893740"/>
        </p:xfrm>
        <a:graphic>
          <a:graphicData uri="http://schemas.openxmlformats.org/drawingml/2006/table">
            <a:tbl>
              <a:tblPr>
                <a:noFill/>
                <a:tableStyleId>{94E94F39-F17D-4DD0-BAA9-6E162436FC1D}</a:tableStyleId>
              </a:tblPr>
              <a:tblGrid>
                <a:gridCol w="3061525">
                  <a:extLst>
                    <a:ext uri="{9D8B030D-6E8A-4147-A177-3AD203B41FA5}">
                      <a16:colId xmlns:a16="http://schemas.microsoft.com/office/drawing/2014/main" val="20000"/>
                    </a:ext>
                  </a:extLst>
                </a:gridCol>
                <a:gridCol w="5101675">
                  <a:extLst>
                    <a:ext uri="{9D8B030D-6E8A-4147-A177-3AD203B41FA5}">
                      <a16:colId xmlns:a16="http://schemas.microsoft.com/office/drawing/2014/main" val="20001"/>
                    </a:ext>
                  </a:extLst>
                </a:gridCol>
              </a:tblGrid>
              <a:tr h="424950">
                <a:tc>
                  <a:txBody>
                    <a:bodyPr/>
                    <a:lstStyle/>
                    <a:p>
                      <a:pPr marL="0" lvl="0" indent="0" algn="ctr" rtl="0">
                        <a:spcBef>
                          <a:spcPts val="0"/>
                        </a:spcBef>
                        <a:spcAft>
                          <a:spcPts val="0"/>
                        </a:spcAft>
                        <a:buNone/>
                      </a:pPr>
                      <a:r>
                        <a:rPr lang="en" sz="1500" b="1"/>
                        <a:t>God / Goddess</a:t>
                      </a:r>
                      <a:endParaRPr sz="1500" b="1"/>
                    </a:p>
                  </a:txBody>
                  <a:tcPr marL="91425" marR="91425" marT="91425" marB="91425" anchor="ctr">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500" b="1"/>
                        <a:t>Their significance / representation</a:t>
                      </a:r>
                      <a:endParaRPr sz="1500" b="1"/>
                    </a:p>
                  </a:txBody>
                  <a:tcPr marL="91425" marR="91425" marT="91425" marB="91425" anchor="ctr">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316850">
                <a:tc>
                  <a:txBody>
                    <a:bodyPr/>
                    <a:lstStyle/>
                    <a:p>
                      <a:pPr marL="0" lvl="0" indent="0" algn="l" rtl="0">
                        <a:spcBef>
                          <a:spcPts val="0"/>
                        </a:spcBef>
                        <a:spcAft>
                          <a:spcPts val="0"/>
                        </a:spcAft>
                        <a:buNone/>
                      </a:pP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9" name="Google Shape;139;p20"/>
          <p:cNvSpPr txBox="1"/>
          <p:nvPr/>
        </p:nvSpPr>
        <p:spPr>
          <a:xfrm>
            <a:off x="381000" y="393700"/>
            <a:ext cx="84246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0A7982"/>
                </a:solidFill>
                <a:latin typeface="Poppins SemiBold"/>
                <a:ea typeface="Poppins SemiBold"/>
                <a:cs typeface="Poppins SemiBold"/>
                <a:sym typeface="Poppins SemiBold"/>
              </a:rPr>
              <a:t>HHVR: Research</a:t>
            </a:r>
            <a:endParaRPr sz="3500">
              <a:solidFill>
                <a:srgbClr val="0A7982"/>
              </a:solidFill>
              <a:latin typeface="Poppins SemiBold"/>
              <a:ea typeface="Poppins SemiBold"/>
              <a:cs typeface="Poppins SemiBold"/>
              <a:sym typeface="Poppins SemiBold"/>
            </a:endParaRPr>
          </a:p>
        </p:txBody>
      </p:sp>
      <p:sp>
        <p:nvSpPr>
          <p:cNvPr id="141" name="Google Shape;141;p20"/>
          <p:cNvSpPr txBox="1"/>
          <p:nvPr/>
        </p:nvSpPr>
        <p:spPr>
          <a:xfrm>
            <a:off x="381000" y="894050"/>
            <a:ext cx="8132400" cy="8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A7982"/>
                </a:solidFill>
                <a:latin typeface="Poppins"/>
                <a:ea typeface="Poppins"/>
                <a:cs typeface="Poppins"/>
                <a:sym typeface="Poppins"/>
              </a:rPr>
              <a:t>There are many paintings on the walls of Queen Nefertari’s tomb. A number of them were gods and goddesses of Ancient Egypt. Name at least 6 gods or goddesses and their significance or representations.</a:t>
            </a:r>
            <a:endParaRPr>
              <a:solidFill>
                <a:srgbClr val="0A7982"/>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graphicFrame>
        <p:nvGraphicFramePr>
          <p:cNvPr id="146" name="Google Shape;146;p21"/>
          <p:cNvGraphicFramePr/>
          <p:nvPr/>
        </p:nvGraphicFramePr>
        <p:xfrm>
          <a:off x="506250" y="1736675"/>
          <a:ext cx="8163200" cy="2893740"/>
        </p:xfrm>
        <a:graphic>
          <a:graphicData uri="http://schemas.openxmlformats.org/drawingml/2006/table">
            <a:tbl>
              <a:tblPr>
                <a:noFill/>
                <a:tableStyleId>{94E94F39-F17D-4DD0-BAA9-6E162436FC1D}</a:tableStyleId>
              </a:tblPr>
              <a:tblGrid>
                <a:gridCol w="3061525">
                  <a:extLst>
                    <a:ext uri="{9D8B030D-6E8A-4147-A177-3AD203B41FA5}">
                      <a16:colId xmlns:a16="http://schemas.microsoft.com/office/drawing/2014/main" val="20000"/>
                    </a:ext>
                  </a:extLst>
                </a:gridCol>
                <a:gridCol w="5101675">
                  <a:extLst>
                    <a:ext uri="{9D8B030D-6E8A-4147-A177-3AD203B41FA5}">
                      <a16:colId xmlns:a16="http://schemas.microsoft.com/office/drawing/2014/main" val="20001"/>
                    </a:ext>
                  </a:extLst>
                </a:gridCol>
              </a:tblGrid>
              <a:tr h="424950">
                <a:tc>
                  <a:txBody>
                    <a:bodyPr/>
                    <a:lstStyle/>
                    <a:p>
                      <a:pPr marL="0" lvl="0" indent="0" algn="ctr" rtl="0">
                        <a:spcBef>
                          <a:spcPts val="0"/>
                        </a:spcBef>
                        <a:spcAft>
                          <a:spcPts val="0"/>
                        </a:spcAft>
                        <a:buNone/>
                      </a:pPr>
                      <a:r>
                        <a:rPr lang="en" sz="1500" b="1"/>
                        <a:t>God / Goddess</a:t>
                      </a:r>
                      <a:endParaRPr sz="1500" b="1"/>
                    </a:p>
                  </a:txBody>
                  <a:tcPr marL="91425" marR="91425" marT="91425" marB="91425" anchor="ctr">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 sz="1500" b="1"/>
                        <a:t>Their significance / representation</a:t>
                      </a:r>
                      <a:endParaRPr sz="1500" b="1"/>
                    </a:p>
                  </a:txBody>
                  <a:tcPr marL="91425" marR="91425" marT="91425" marB="91425" anchor="ctr">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316850">
                <a:tc>
                  <a:txBody>
                    <a:bodyPr/>
                    <a:lstStyle/>
                    <a:p>
                      <a:pPr marL="0" lvl="0" indent="0" algn="l" rtl="0">
                        <a:spcBef>
                          <a:spcPts val="0"/>
                        </a:spcBef>
                        <a:spcAft>
                          <a:spcPts val="0"/>
                        </a:spcAft>
                        <a:buNone/>
                      </a:pP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A7982"/>
                      </a:solidFill>
                      <a:prstDash val="solid"/>
                      <a:round/>
                      <a:headEnd type="none" w="sm" len="sm"/>
                      <a:tailEnd type="none" w="sm" len="sm"/>
                    </a:lnL>
                    <a:lnR w="9525" cap="flat" cmpd="sng">
                      <a:solidFill>
                        <a:srgbClr val="0A7982"/>
                      </a:solidFill>
                      <a:prstDash val="solid"/>
                      <a:round/>
                      <a:headEnd type="none" w="sm" len="sm"/>
                      <a:tailEnd type="none" w="sm" len="sm"/>
                    </a:lnR>
                    <a:lnT w="9525" cap="flat" cmpd="sng">
                      <a:solidFill>
                        <a:srgbClr val="0A7982"/>
                      </a:solidFill>
                      <a:prstDash val="solid"/>
                      <a:round/>
                      <a:headEnd type="none" w="sm" len="sm"/>
                      <a:tailEnd type="none" w="sm" len="sm"/>
                    </a:lnT>
                    <a:lnB w="9525" cap="flat" cmpd="sng">
                      <a:solidFill>
                        <a:srgbClr val="0A798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47" name="Google Shape;147;p21"/>
          <p:cNvSpPr txBox="1"/>
          <p:nvPr/>
        </p:nvSpPr>
        <p:spPr>
          <a:xfrm>
            <a:off x="381000" y="393700"/>
            <a:ext cx="84246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0A7982"/>
                </a:solidFill>
                <a:latin typeface="Poppins SemiBold"/>
                <a:ea typeface="Poppins SemiBold"/>
                <a:cs typeface="Poppins SemiBold"/>
                <a:sym typeface="Poppins SemiBold"/>
              </a:rPr>
              <a:t>HHVR: Research</a:t>
            </a:r>
            <a:endParaRPr sz="3500">
              <a:solidFill>
                <a:srgbClr val="0A7982"/>
              </a:solidFill>
              <a:latin typeface="Poppins SemiBold"/>
              <a:ea typeface="Poppins SemiBold"/>
              <a:cs typeface="Poppins SemiBold"/>
              <a:sym typeface="Poppins SemiBold"/>
            </a:endParaRPr>
          </a:p>
        </p:txBody>
      </p:sp>
      <p:sp>
        <p:nvSpPr>
          <p:cNvPr id="149" name="Google Shape;149;p21"/>
          <p:cNvSpPr txBox="1"/>
          <p:nvPr/>
        </p:nvSpPr>
        <p:spPr>
          <a:xfrm>
            <a:off x="381000" y="894050"/>
            <a:ext cx="8132400" cy="8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A7982"/>
                </a:solidFill>
                <a:latin typeface="Poppins"/>
                <a:ea typeface="Poppins"/>
                <a:cs typeface="Poppins"/>
                <a:sym typeface="Poppins"/>
              </a:rPr>
              <a:t>There are many paintings on the walls of Queen Nefertari’s tomb. A number of them were gods and goddesses of Ancient Egypt. Name at least 6 gods or goddesses and their significance or representations.</a:t>
            </a:r>
            <a:endParaRPr>
              <a:solidFill>
                <a:srgbClr val="0A7982"/>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78D7D82A05AF46A3813CC4746020EE" ma:contentTypeVersion="15" ma:contentTypeDescription="Create a new document." ma:contentTypeScope="" ma:versionID="eb0701ad750b93e2bac018fcca5ac311">
  <xsd:schema xmlns:xsd="http://www.w3.org/2001/XMLSchema" xmlns:xs="http://www.w3.org/2001/XMLSchema" xmlns:p="http://schemas.microsoft.com/office/2006/metadata/properties" xmlns:ns2="6acfb8c9-04c0-42b8-bd12-b499039053bd" xmlns:ns3="0d428a07-af55-49e5-a5bc-84a3e5008842" targetNamespace="http://schemas.microsoft.com/office/2006/metadata/properties" ma:root="true" ma:fieldsID="3cb7070e0d67a0aa7cdd89300f911528" ns2:_="" ns3:_="">
    <xsd:import namespace="6acfb8c9-04c0-42b8-bd12-b499039053bd"/>
    <xsd:import namespace="0d428a07-af55-49e5-a5bc-84a3e50088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fb8c9-04c0-42b8-bd12-b49903905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428a07-af55-49e5-a5bc-84a3e500884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d38f35-fa6f-42b1-a448-f5eb7172ef83}" ma:internalName="TaxCatchAll" ma:showField="CatchAllData" ma:web="0d428a07-af55-49e5-a5bc-84a3e500884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255E85-597F-44F7-958B-7EA98FD8C7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fb8c9-04c0-42b8-bd12-b499039053bd"/>
    <ds:schemaRef ds:uri="0d428a07-af55-49e5-a5bc-84a3e50088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6457CB-E6E3-4D5D-9433-72F19CDA7F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441</Words>
  <Application>Microsoft Office PowerPoint</Application>
  <PresentationFormat>On-screen Show (16:9)</PresentationFormat>
  <Paragraphs>63</Paragraphs>
  <Slides>9</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Lexend</vt:lpstr>
      <vt:lpstr>Poppins SemiBold</vt:lpstr>
      <vt:lpstr>Arial</vt:lpstr>
      <vt:lpstr>Poppins</vt:lpstr>
      <vt:lpstr>Lexend Thin</vt:lpstr>
      <vt:lpstr>Lexend Medium</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Ancient Egypt student digital notebook</dc:title>
  <dc:creator>Lumination</dc:creator>
  <cp:lastModifiedBy>Broecker, Agnetha (Online Communications Unit)</cp:lastModifiedBy>
  <cp:revision>2</cp:revision>
  <dcterms:modified xsi:type="dcterms:W3CDTF">2024-08-30T06:46:27Z</dcterms:modified>
</cp:coreProperties>
</file>