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Lexend" panose="020B0604020202020204" charset="0"/>
      <p:regular r:id="rId15"/>
      <p:bold r:id="rId16"/>
    </p:embeddedFont>
    <p:embeddedFont>
      <p:font typeface="Lexend Light" panose="020B0604020202020204" charset="0"/>
      <p:regular r:id="rId17"/>
      <p:bold r:id="rId18"/>
    </p:embeddedFont>
    <p:embeddedFont>
      <p:font typeface="Lexend Medium" panose="020B0604020202020204" charset="0"/>
      <p:regular r:id="rId19"/>
      <p:bold r:id="rId20"/>
    </p:embeddedFont>
    <p:embeddedFont>
      <p:font typeface="Lexend Thin" panose="020B0604020202020204" charset="0"/>
      <p:regular r:id="rId21"/>
      <p:bold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Light" panose="00000400000000000000" pitchFamily="2" charset="0"/>
      <p:regular r:id="rId27"/>
      <p:bold r:id="rId28"/>
      <p:italic r:id="rId29"/>
      <p:boldItalic r:id="rId30"/>
    </p:embeddedFont>
    <p:embeddedFont>
      <p:font typeface="Poppins SemiBold" panose="000007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3F3E8-5D6C-4391-8577-A8EB6C221385}" v="1" dt="2024-08-27T02:13:43.328"/>
  </p1510:revLst>
</p1510:revInfo>
</file>

<file path=ppt/tableStyles.xml><?xml version="1.0" encoding="utf-8"?>
<a:tblStyleLst xmlns:a="http://schemas.openxmlformats.org/drawingml/2006/main" def="{F8D8AE88-B6E0-4B75-8151-9081AD3582FE}">
  <a:tblStyle styleId="{F8D8AE88-B6E0-4B75-8151-9081AD3582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06F3F3E8-5D6C-4391-8577-A8EB6C221385}"/>
    <pc:docChg chg="custSel modSld">
      <pc:chgData name="N'Diaye, Abigail (ICT Strategy and Operations)" userId="aa00991d-3807-4e98-92d9-493e0e2f6ab8" providerId="ADAL" clId="{06F3F3E8-5D6C-4391-8577-A8EB6C221385}" dt="2024-08-27T02:14:02.934" v="12" actId="478"/>
      <pc:docMkLst>
        <pc:docMk/>
      </pc:docMkLst>
      <pc:sldChg chg="delSp mod">
        <pc:chgData name="N'Diaye, Abigail (ICT Strategy and Operations)" userId="aa00991d-3807-4e98-92d9-493e0e2f6ab8" providerId="ADAL" clId="{06F3F3E8-5D6C-4391-8577-A8EB6C221385}" dt="2024-08-27T02:12:18.508" v="0" actId="478"/>
        <pc:sldMkLst>
          <pc:docMk/>
          <pc:sldMk cId="0" sldId="256"/>
        </pc:sldMkLst>
        <pc:picChg chg="del">
          <ac:chgData name="N'Diaye, Abigail (ICT Strategy and Operations)" userId="aa00991d-3807-4e98-92d9-493e0e2f6ab8" providerId="ADAL" clId="{06F3F3E8-5D6C-4391-8577-A8EB6C221385}" dt="2024-08-27T02:12:18.508" v="0" actId="478"/>
          <ac:picMkLst>
            <pc:docMk/>
            <pc:sldMk cId="0" sldId="256"/>
            <ac:picMk id="5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2:20.737" v="1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06F3F3E8-5D6C-4391-8577-A8EB6C221385}" dt="2024-08-27T02:12:20.737" v="1" actId="478"/>
          <ac:picMkLst>
            <pc:docMk/>
            <pc:sldMk cId="0" sldId="257"/>
            <ac:picMk id="67" creationId="{00000000-0000-0000-0000-000000000000}"/>
          </ac:picMkLst>
        </pc:picChg>
      </pc:sldChg>
      <pc:sldChg chg="delSp modSp mod">
        <pc:chgData name="N'Diaye, Abigail (ICT Strategy and Operations)" userId="aa00991d-3807-4e98-92d9-493e0e2f6ab8" providerId="ADAL" clId="{06F3F3E8-5D6C-4391-8577-A8EB6C221385}" dt="2024-08-27T02:13:46.260" v="5" actId="478"/>
        <pc:sldMkLst>
          <pc:docMk/>
          <pc:sldMk cId="0" sldId="258"/>
        </pc:sldMkLst>
        <pc:spChg chg="mod">
          <ac:chgData name="N'Diaye, Abigail (ICT Strategy and Operations)" userId="aa00991d-3807-4e98-92d9-493e0e2f6ab8" providerId="ADAL" clId="{06F3F3E8-5D6C-4391-8577-A8EB6C221385}" dt="2024-08-27T02:13:43.328" v="4"/>
          <ac:spMkLst>
            <pc:docMk/>
            <pc:sldMk cId="0" sldId="258"/>
            <ac:spMk id="77" creationId="{00000000-0000-0000-0000-000000000000}"/>
          </ac:spMkLst>
        </pc:spChg>
        <pc:picChg chg="del">
          <ac:chgData name="N'Diaye, Abigail (ICT Strategy and Operations)" userId="aa00991d-3807-4e98-92d9-493e0e2f6ab8" providerId="ADAL" clId="{06F3F3E8-5D6C-4391-8577-A8EB6C221385}" dt="2024-08-27T02:13:46.260" v="5" actId="478"/>
          <ac:picMkLst>
            <pc:docMk/>
            <pc:sldMk cId="0" sldId="258"/>
            <ac:picMk id="74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3:48.661" v="6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06F3F3E8-5D6C-4391-8577-A8EB6C221385}" dt="2024-08-27T02:13:48.661" v="6" actId="478"/>
          <ac:picMkLst>
            <pc:docMk/>
            <pc:sldMk cId="0" sldId="259"/>
            <ac:picMk id="83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3:50.925" v="7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06F3F3E8-5D6C-4391-8577-A8EB6C221385}" dt="2024-08-27T02:13:50.925" v="7" actId="478"/>
          <ac:picMkLst>
            <pc:docMk/>
            <pc:sldMk cId="0" sldId="260"/>
            <ac:picMk id="11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3:53.934" v="8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06F3F3E8-5D6C-4391-8577-A8EB6C221385}" dt="2024-08-27T02:13:53.934" v="8" actId="478"/>
          <ac:picMkLst>
            <pc:docMk/>
            <pc:sldMk cId="0" sldId="261"/>
            <ac:picMk id="12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3:56.317" v="9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06F3F3E8-5D6C-4391-8577-A8EB6C221385}" dt="2024-08-27T02:13:56.317" v="9" actId="478"/>
          <ac:picMkLst>
            <pc:docMk/>
            <pc:sldMk cId="0" sldId="262"/>
            <ac:picMk id="138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3:59.087" v="10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06F3F3E8-5D6C-4391-8577-A8EB6C221385}" dt="2024-08-27T02:13:59.087" v="10" actId="478"/>
          <ac:picMkLst>
            <pc:docMk/>
            <pc:sldMk cId="0" sldId="263"/>
            <ac:picMk id="15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4:01.042" v="11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06F3F3E8-5D6C-4391-8577-A8EB6C221385}" dt="2024-08-27T02:14:01.042" v="11" actId="478"/>
          <ac:picMkLst>
            <pc:docMk/>
            <pc:sldMk cId="0" sldId="264"/>
            <ac:picMk id="165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06F3F3E8-5D6C-4391-8577-A8EB6C221385}" dt="2024-08-27T02:14:02.934" v="12" actId="478"/>
        <pc:sldMkLst>
          <pc:docMk/>
          <pc:sldMk cId="0" sldId="265"/>
        </pc:sldMkLst>
        <pc:picChg chg="del">
          <ac:chgData name="N'Diaye, Abigail (ICT Strategy and Operations)" userId="aa00991d-3807-4e98-92d9-493e0e2f6ab8" providerId="ADAL" clId="{06F3F3E8-5D6C-4391-8577-A8EB6C221385}" dt="2024-08-27T02:14:02.934" v="12" actId="478"/>
          <ac:picMkLst>
            <pc:docMk/>
            <pc:sldMk cId="0" sldId="265"/>
            <ac:picMk id="1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ec7495ea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ec7495ea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08c9c20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08c9c20f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ec7495e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ec7495ea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19632e1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19632e1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ec7495ea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ec7495ea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08c9c20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08c9c20f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e5bd1c24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e5bd1c24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e5bd1c24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de5bd1c24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e5bd1c24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e5bd1c24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dVzI7yNzHw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nva.com/design/DAGJ3ORtZeI/bbtueXMmSg-XFpcAwsM2EQ/view?utm_content=DAGJ3ORtZeI&amp;utm_campaign=designshare&amp;utm_medium=link&amp;utm_source=publishsharelink&amp;mode=preview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oCPjgv2Pccc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app=desktop&amp;v=JzDJoFQwO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app=desktop&amp;v=GZyboz34bv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fzq7pGSqaF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app=desktop&amp;v=GZyboz34bv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app=desktop&amp;v=y9J7RUzlkz4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feature=shared&amp;v=ueBJZbiquo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7954" b="7962"/>
          <a:stretch/>
        </p:blipFill>
        <p:spPr>
          <a:xfrm>
            <a:off x="-8100" y="25"/>
            <a:ext cx="916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36000"/>
          </a:blip>
          <a:srcRect l="10104" t="10265"/>
          <a:stretch/>
        </p:blipFill>
        <p:spPr>
          <a:xfrm>
            <a:off x="-8100" y="2250"/>
            <a:ext cx="91602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67900" y="1722050"/>
            <a:ext cx="5483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DIGITAL NOTEBOOK</a:t>
            </a:r>
            <a: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 in VR</a:t>
            </a:r>
            <a:endParaRPr sz="48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7900" y="4217434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523300" y="1443000"/>
            <a:ext cx="81309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38300" y="1438075"/>
            <a:ext cx="6222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381000" y="393700"/>
            <a:ext cx="65658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Animation Creation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Share your animations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1000" y="393700"/>
            <a:ext cx="8639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Volcanoes: An Immersive Experience 360’</a:t>
            </a:r>
            <a:endParaRPr sz="31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38275" y="10288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HHVR class viewing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63550" y="1502675"/>
            <a:ext cx="5108700" cy="3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Using the HHVR devices watch Volcanoes: An Immersive Experience 360’ then fill out the Y chart using sticky notes.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Think about 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000"/>
              <a:buFont typeface="Lexend Light"/>
              <a:buChar char="●"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SEE on the video?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000"/>
              <a:buFont typeface="Lexend Light"/>
              <a:buChar char="●"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THINK while watching the video?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000"/>
              <a:buFont typeface="Lexend Light"/>
              <a:buChar char="●"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FEEL while watching the video? </a:t>
            </a: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Online Media 2" title="Volcanos - An Immersive Experience (Extended Version) - 360°/3D">
            <a:hlinkClick r:id="" action="ppaction://media"/>
            <a:extLst>
              <a:ext uri="{FF2B5EF4-FFF2-40B4-BE49-F238E27FC236}">
                <a16:creationId xmlns:a16="http://schemas.microsoft.com/office/drawing/2014/main" id="{F8E0990C-6BDF-3E6C-098C-FC62681E5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79335" y="1810506"/>
            <a:ext cx="4401065" cy="2869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75" y="1865600"/>
            <a:ext cx="5463680" cy="30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81000" y="393700"/>
            <a:ext cx="8639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Volcanoes: An Immersive Experience 360°</a:t>
            </a:r>
            <a:endParaRPr sz="31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66475" y="984100"/>
            <a:ext cx="65013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Fill in the Y chart using Canva   </a:t>
            </a: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66475" y="1409800"/>
            <a:ext cx="6501300" cy="8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Canva Whiteboard - Y chart</a:t>
            </a:r>
            <a:r>
              <a:rPr lang="en" dirty="0">
                <a:hlinkClick r:id="rId5"/>
              </a:rPr>
              <a:t>  </a:t>
            </a:r>
            <a:endParaRPr dirty="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433500" y="120750"/>
            <a:ext cx="5762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Explicit Knowledge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84" name="Google Shape;84;p16"/>
          <p:cNvGraphicFramePr/>
          <p:nvPr/>
        </p:nvGraphicFramePr>
        <p:xfrm>
          <a:off x="602375" y="1510575"/>
          <a:ext cx="7812500" cy="2781175"/>
        </p:xfrm>
        <a:graphic>
          <a:graphicData uri="http://schemas.openxmlformats.org/drawingml/2006/table">
            <a:tbl>
              <a:tblPr>
                <a:noFill/>
                <a:tableStyleId>{F8D8AE88-B6E0-4B75-8151-9081AD3582FE}</a:tableStyleId>
              </a:tblPr>
              <a:tblGrid>
                <a:gridCol w="15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Boundary Type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Movement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Volcanoes?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Earthquakes?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Other geological formation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7889025" y="120750"/>
            <a:ext cx="465450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l="10959" t="24998" r="55718" b="22183"/>
          <a:stretch/>
        </p:blipFill>
        <p:spPr>
          <a:xfrm>
            <a:off x="8354487" y="156737"/>
            <a:ext cx="303375" cy="3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7644050" y="500200"/>
            <a:ext cx="135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Copy and paste symbols into your table</a:t>
            </a:r>
            <a:endParaRPr sz="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33500" y="807075"/>
            <a:ext cx="604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Watch the </a:t>
            </a:r>
            <a:r>
              <a:rPr lang="en" sz="1600" u="sng">
                <a:solidFill>
                  <a:srgbClr val="0097A7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 and complete the table. </a:t>
            </a:r>
            <a:endParaRPr sz="16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Learning Stations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Working in small groups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" name="Google Shape;95;p17"/>
          <p:cNvGrpSpPr/>
          <p:nvPr/>
        </p:nvGrpSpPr>
        <p:grpSpPr>
          <a:xfrm>
            <a:off x="529425" y="3450627"/>
            <a:ext cx="7974750" cy="1016086"/>
            <a:chOff x="1593000" y="2322568"/>
            <a:chExt cx="5957975" cy="643500"/>
          </a:xfrm>
        </p:grpSpPr>
        <p:sp>
          <p:nvSpPr>
            <p:cNvPr id="96" name="Google Shape;96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Animation Creation Station </a:t>
              </a:r>
              <a:endParaRPr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03</a:t>
              </a:r>
              <a:endParaRPr sz="26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In groups use Stop Motion (or similar) to demonstrate the result of plate tectonics.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b="1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Extension :</a:t>
              </a: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 Demonstrate the movement of plate boundaries and use a voice over to describe how convection currents cause plates to move and consequently collide. 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03" name="Google Shape;103;p17"/>
          <p:cNvGrpSpPr/>
          <p:nvPr/>
        </p:nvGrpSpPr>
        <p:grpSpPr>
          <a:xfrm>
            <a:off x="529400" y="2478199"/>
            <a:ext cx="7974750" cy="972393"/>
            <a:chOff x="1593000" y="2322568"/>
            <a:chExt cx="5957975" cy="643500"/>
          </a:xfrm>
        </p:grpSpPr>
        <p:sp>
          <p:nvSpPr>
            <p:cNvPr id="104" name="Google Shape;104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IMVR Station</a:t>
              </a:r>
              <a:endParaRPr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02</a:t>
              </a:r>
              <a:endParaRPr sz="26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Explore Volcanoes in Google Earth VR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In pairs take turns, 3-5 minutes each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Reflect on your experiences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11" name="Google Shape;111;p17"/>
          <p:cNvGrpSpPr/>
          <p:nvPr/>
        </p:nvGrpSpPr>
        <p:grpSpPr>
          <a:xfrm>
            <a:off x="529425" y="1505775"/>
            <a:ext cx="7974750" cy="972393"/>
            <a:chOff x="1593000" y="2322568"/>
            <a:chExt cx="5957975" cy="643500"/>
          </a:xfrm>
        </p:grpSpPr>
        <p:sp>
          <p:nvSpPr>
            <p:cNvPr id="112" name="Google Shape;112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HHVR Station </a:t>
              </a:r>
              <a:endParaRPr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01</a:t>
              </a:r>
              <a:endParaRPr sz="26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Check: Student Digital Notebook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View: HHVR Videos (Scan QR Codes)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Reflect on your experiences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QR Codes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using your devices.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623763" y="395942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Volcanoes Affect Earth's Climate Over Millions of Years</a:t>
            </a: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(2:06)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p18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9066" y="1684352"/>
            <a:ext cx="2349076" cy="234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Qr cod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5275" y="1696863"/>
            <a:ext cx="2399699" cy="232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5214913" y="403342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Lassen Volcanic National Park in 360° Virtual Reality</a:t>
            </a:r>
            <a:endParaRPr sz="2300" b="1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(3:27)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4913" y="1790150"/>
            <a:ext cx="1972625" cy="18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QR Codes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using your devices.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" name="Google Shape;139;p19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152" y="1790146"/>
            <a:ext cx="1892326" cy="18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393688" y="368247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Insta360 VR: Flying Over Iceland Volcano - A Virtual Reality Experience</a:t>
            </a: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(1:38)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3231363" y="368247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Volcano Eruption 360/VR Video - Minecraft Animation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(4:55)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309988" y="379872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 EARTH'S CORE 360° - VR Video</a:t>
            </a:r>
            <a:r>
              <a:rPr lang="en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(3:08)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9976" y="1750011"/>
            <a:ext cx="1972598" cy="197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306055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56128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5233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051700" y="1438075"/>
            <a:ext cx="2437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After seeing volcanoes in VR, can you explain how the movement of tectonic plates helps form volcanoes? Give one example of where this happens.</a:t>
            </a:r>
            <a:endParaRPr sz="9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5612800" y="1438075"/>
            <a:ext cx="243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Why do you think early warning systems are necessary for people living in volcanic regions? Why do you think people still choose to live near these zones?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538300" y="1438075"/>
            <a:ext cx="2407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What's one new thing you learned about volcanoes from watching the videos?</a:t>
            </a:r>
            <a:endParaRPr sz="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381000" y="393700"/>
            <a:ext cx="6684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 - Discussion 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Reflecting on VR experiences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523300" y="1443000"/>
            <a:ext cx="8159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38300" y="1438075"/>
            <a:ext cx="622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Describe how an early warning system would work by using your understanding of plate tectonics? </a:t>
            </a:r>
            <a:endParaRPr sz="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81000" y="393700"/>
            <a:ext cx="65658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 - Discussion 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Reflecting on VR experiences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8924AA-57DA-4CED-8928-A6654ED40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7FF9F-7BE7-482B-B2D0-12E9A6474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400</Words>
  <Application>Microsoft Office PowerPoint</Application>
  <PresentationFormat>On-screen Show (16:9)</PresentationFormat>
  <Paragraphs>59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Lexend Light</vt:lpstr>
      <vt:lpstr>Poppins Light</vt:lpstr>
      <vt:lpstr>Poppins</vt:lpstr>
      <vt:lpstr>Lexend Thin</vt:lpstr>
      <vt:lpstr>Lexend</vt:lpstr>
      <vt:lpstr>Arial</vt:lpstr>
      <vt:lpstr>Roboto</vt:lpstr>
      <vt:lpstr>Poppins SemiBold</vt:lpstr>
      <vt:lpstr>Lexend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in VR student digital notebook</dc:title>
  <dc:creator>Lumination</dc:creator>
  <cp:lastModifiedBy>Broecker, Agnetha (Online Communications Unit)</cp:lastModifiedBy>
  <cp:revision>2</cp:revision>
  <dcterms:modified xsi:type="dcterms:W3CDTF">2024-08-30T06:33:02Z</dcterms:modified>
</cp:coreProperties>
</file>