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3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5143500" type="screen16x9"/>
  <p:notesSz cx="6858000" cy="9144000"/>
  <p:embeddedFontLst>
    <p:embeddedFont>
      <p:font typeface="Lexend" panose="020B0604020202020204" charset="0"/>
      <p:regular r:id="rId21"/>
      <p:bold r:id="rId22"/>
    </p:embeddedFont>
    <p:embeddedFont>
      <p:font typeface="Lexend Medium" panose="020B0604020202020204" charset="0"/>
      <p:regular r:id="rId23"/>
      <p:bold r:id="rId24"/>
    </p:embeddedFont>
    <p:embeddedFont>
      <p:font typeface="Lexend Thin" panose="020B0604020202020204" charset="0"/>
      <p:regular r:id="rId25"/>
      <p:bold r:id="rId26"/>
    </p:embeddedFon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Poppins SemiBold" panose="000007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7B40C9-DC65-4A87-9FEE-B31B52D11D27}" v="3" dt="2024-08-27T12:50:34.992"/>
  </p1510:revLst>
</p1510:revInfo>
</file>

<file path=ppt/tableStyles.xml><?xml version="1.0" encoding="utf-8"?>
<a:tblStyleLst xmlns:a="http://schemas.openxmlformats.org/drawingml/2006/main" def="{A063954F-E663-463C-9B85-374A3ECBC7B4}">
  <a:tblStyle styleId="{A063954F-E663-463C-9B85-374A3ECBC7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86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microsoft.com/office/2016/11/relationships/changesInfo" Target="changesInfos/changesInfo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'Diaye, Abigail (ICT Strategic Operations and Reform)" userId="aa00991d-3807-4e98-92d9-493e0e2f6ab8" providerId="ADAL" clId="{5E525C53-294F-4753-A4EB-A1D096E03DE0}"/>
    <pc:docChg chg="undo custSel modSld sldOrd">
      <pc:chgData name="N'Diaye, Abigail (ICT Strategic Operations and Reform)" userId="aa00991d-3807-4e98-92d9-493e0e2f6ab8" providerId="ADAL" clId="{5E525C53-294F-4753-A4EB-A1D096E03DE0}" dt="2024-07-04T00:52:25.611" v="4" actId="18131"/>
      <pc:docMkLst>
        <pc:docMk/>
      </pc:docMkLst>
      <pc:sldChg chg="modSp mod">
        <pc:chgData name="N'Diaye, Abigail (ICT Strategic Operations and Reform)" userId="aa00991d-3807-4e98-92d9-493e0e2f6ab8" providerId="ADAL" clId="{5E525C53-294F-4753-A4EB-A1D096E03DE0}" dt="2024-07-04T00:52:25.611" v="4" actId="18131"/>
        <pc:sldMkLst>
          <pc:docMk/>
          <pc:sldMk cId="0" sldId="256"/>
        </pc:sldMkLst>
        <pc:spChg chg="mod">
          <ac:chgData name="N'Diaye, Abigail (ICT Strategic Operations and Reform)" userId="aa00991d-3807-4e98-92d9-493e0e2f6ab8" providerId="ADAL" clId="{5E525C53-294F-4753-A4EB-A1D096E03DE0}" dt="2024-07-04T00:42:03.331" v="1" actId="207"/>
          <ac:spMkLst>
            <pc:docMk/>
            <pc:sldMk cId="0" sldId="256"/>
            <ac:spMk id="63" creationId="{00000000-0000-0000-0000-000000000000}"/>
          </ac:spMkLst>
        </pc:spChg>
        <pc:picChg chg="mod modCrop">
          <ac:chgData name="N'Diaye, Abigail (ICT Strategic Operations and Reform)" userId="aa00991d-3807-4e98-92d9-493e0e2f6ab8" providerId="ADAL" clId="{5E525C53-294F-4753-A4EB-A1D096E03DE0}" dt="2024-07-04T00:52:25.611" v="4" actId="18131"/>
          <ac:picMkLst>
            <pc:docMk/>
            <pc:sldMk cId="0" sldId="256"/>
            <ac:picMk id="64" creationId="{00000000-0000-0000-0000-000000000000}"/>
          </ac:picMkLst>
        </pc:picChg>
      </pc:sldChg>
      <pc:sldChg chg="ord">
        <pc:chgData name="N'Diaye, Abigail (ICT Strategic Operations and Reform)" userId="aa00991d-3807-4e98-92d9-493e0e2f6ab8" providerId="ADAL" clId="{5E525C53-294F-4753-A4EB-A1D096E03DE0}" dt="2024-07-03T04:26:00.401" v="0" actId="20578"/>
        <pc:sldMkLst>
          <pc:docMk/>
          <pc:sldMk cId="0" sldId="261"/>
        </pc:sldMkLst>
      </pc:sldChg>
    </pc:docChg>
  </pc:docChgLst>
  <pc:docChgLst>
    <pc:chgData name="N'Diaye, Abigail (ICT Strategy and Operations)" userId="aa00991d-3807-4e98-92d9-493e0e2f6ab8" providerId="ADAL" clId="{467B40C9-DC65-4A87-9FEE-B31B52D11D27}"/>
    <pc:docChg chg="custSel modSld">
      <pc:chgData name="N'Diaye, Abigail (ICT Strategy and Operations)" userId="aa00991d-3807-4e98-92d9-493e0e2f6ab8" providerId="ADAL" clId="{467B40C9-DC65-4A87-9FEE-B31B52D11D27}" dt="2024-08-27T12:50:34.992" v="5"/>
      <pc:docMkLst>
        <pc:docMk/>
      </pc:docMkLst>
      <pc:sldChg chg="delSp mod setBg">
        <pc:chgData name="N'Diaye, Abigail (ICT Strategy and Operations)" userId="aa00991d-3807-4e98-92d9-493e0e2f6ab8" providerId="ADAL" clId="{467B40C9-DC65-4A87-9FEE-B31B52D11D27}" dt="2024-08-27T12:50:34.992" v="5"/>
        <pc:sldMkLst>
          <pc:docMk/>
          <pc:sldMk cId="0" sldId="256"/>
        </pc:sldMkLst>
        <pc:spChg chg="del">
          <ac:chgData name="N'Diaye, Abigail (ICT Strategy and Operations)" userId="aa00991d-3807-4e98-92d9-493e0e2f6ab8" providerId="ADAL" clId="{467B40C9-DC65-4A87-9FEE-B31B52D11D27}" dt="2024-08-27T12:50:13.610" v="2" actId="478"/>
          <ac:spMkLst>
            <pc:docMk/>
            <pc:sldMk cId="0" sldId="256"/>
            <ac:spMk id="61" creationId="{00000000-0000-0000-0000-000000000000}"/>
          </ac:spMkLst>
        </pc:spChg>
        <pc:picChg chg="del">
          <ac:chgData name="N'Diaye, Abigail (ICT Strategy and Operations)" userId="aa00991d-3807-4e98-92d9-493e0e2f6ab8" providerId="ADAL" clId="{467B40C9-DC65-4A87-9FEE-B31B52D11D27}" dt="2024-08-27T12:50:09.567" v="0" actId="478"/>
          <ac:picMkLst>
            <pc:docMk/>
            <pc:sldMk cId="0" sldId="256"/>
            <ac:picMk id="62" creationId="{00000000-0000-0000-0000-000000000000}"/>
          </ac:picMkLst>
        </pc:picChg>
        <pc:picChg chg="del">
          <ac:chgData name="N'Diaye, Abigail (ICT Strategy and Operations)" userId="aa00991d-3807-4e98-92d9-493e0e2f6ab8" providerId="ADAL" clId="{467B40C9-DC65-4A87-9FEE-B31B52D11D27}" dt="2024-08-27T12:50:11.818" v="1" actId="478"/>
          <ac:picMkLst>
            <pc:docMk/>
            <pc:sldMk cId="0" sldId="256"/>
            <ac:picMk id="64" creationId="{00000000-0000-0000-0000-000000000000}"/>
          </ac:picMkLst>
        </pc:picChg>
      </pc:sldChg>
    </pc:docChg>
  </pc:docChgLst>
  <pc:docChgLst>
    <pc:chgData name="N'Diaye, Abigail (ICT Strategic Operations and Reform)" userId="aa00991d-3807-4e98-92d9-493e0e2f6ab8" providerId="ADAL" clId="{10AFE103-38E1-4D7C-B5D2-4064B2FA8269}"/>
    <pc:docChg chg="custSel modSld">
      <pc:chgData name="N'Diaye, Abigail (ICT Strategic Operations and Reform)" userId="aa00991d-3807-4e98-92d9-493e0e2f6ab8" providerId="ADAL" clId="{10AFE103-38E1-4D7C-B5D2-4064B2FA8269}" dt="2024-07-23T07:40:12.290" v="17" actId="478"/>
      <pc:docMkLst>
        <pc:docMk/>
      </pc:docMkLst>
      <pc:sldChg chg="delSp modSp mod">
        <pc:chgData name="N'Diaye, Abigail (ICT Strategic Operations and Reform)" userId="aa00991d-3807-4e98-92d9-493e0e2f6ab8" providerId="ADAL" clId="{10AFE103-38E1-4D7C-B5D2-4064B2FA8269}" dt="2024-07-23T07:35:40.094" v="2" actId="478"/>
        <pc:sldMkLst>
          <pc:docMk/>
          <pc:sldMk cId="0" sldId="256"/>
        </pc:sldMkLst>
        <pc:picChg chg="del mod">
          <ac:chgData name="N'Diaye, Abigail (ICT Strategic Operations and Reform)" userId="aa00991d-3807-4e98-92d9-493e0e2f6ab8" providerId="ADAL" clId="{10AFE103-38E1-4D7C-B5D2-4064B2FA8269}" dt="2024-07-23T07:35:40.094" v="2" actId="478"/>
          <ac:picMkLst>
            <pc:docMk/>
            <pc:sldMk cId="0" sldId="256"/>
            <ac:picMk id="66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35:43.919" v="3" actId="478"/>
        <pc:sldMkLst>
          <pc:docMk/>
          <pc:sldMk cId="0" sldId="257"/>
        </pc:sldMkLst>
        <pc:picChg chg="del">
          <ac:chgData name="N'Diaye, Abigail (ICT Strategic Operations and Reform)" userId="aa00991d-3807-4e98-92d9-493e0e2f6ab8" providerId="ADAL" clId="{10AFE103-38E1-4D7C-B5D2-4064B2FA8269}" dt="2024-07-23T07:35:43.919" v="3" actId="478"/>
          <ac:picMkLst>
            <pc:docMk/>
            <pc:sldMk cId="0" sldId="257"/>
            <ac:picMk id="73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35:45.897" v="4" actId="478"/>
        <pc:sldMkLst>
          <pc:docMk/>
          <pc:sldMk cId="0" sldId="258"/>
        </pc:sldMkLst>
        <pc:picChg chg="del">
          <ac:chgData name="N'Diaye, Abigail (ICT Strategic Operations and Reform)" userId="aa00991d-3807-4e98-92d9-493e0e2f6ab8" providerId="ADAL" clId="{10AFE103-38E1-4D7C-B5D2-4064B2FA8269}" dt="2024-07-23T07:35:45.897" v="4" actId="478"/>
          <ac:picMkLst>
            <pc:docMk/>
            <pc:sldMk cId="0" sldId="258"/>
            <ac:picMk id="81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39:39.211" v="5" actId="478"/>
        <pc:sldMkLst>
          <pc:docMk/>
          <pc:sldMk cId="0" sldId="259"/>
        </pc:sldMkLst>
        <pc:picChg chg="del">
          <ac:chgData name="N'Diaye, Abigail (ICT Strategic Operations and Reform)" userId="aa00991d-3807-4e98-92d9-493e0e2f6ab8" providerId="ADAL" clId="{10AFE103-38E1-4D7C-B5D2-4064B2FA8269}" dt="2024-07-23T07:39:39.211" v="5" actId="478"/>
          <ac:picMkLst>
            <pc:docMk/>
            <pc:sldMk cId="0" sldId="259"/>
            <ac:picMk id="113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39:41.779" v="6" actId="478"/>
        <pc:sldMkLst>
          <pc:docMk/>
          <pc:sldMk cId="0" sldId="260"/>
        </pc:sldMkLst>
        <pc:picChg chg="del">
          <ac:chgData name="N'Diaye, Abigail (ICT Strategic Operations and Reform)" userId="aa00991d-3807-4e98-92d9-493e0e2f6ab8" providerId="ADAL" clId="{10AFE103-38E1-4D7C-B5D2-4064B2FA8269}" dt="2024-07-23T07:39:41.779" v="6" actId="478"/>
          <ac:picMkLst>
            <pc:docMk/>
            <pc:sldMk cId="0" sldId="260"/>
            <ac:picMk id="120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39:43.878" v="7" actId="478"/>
        <pc:sldMkLst>
          <pc:docMk/>
          <pc:sldMk cId="0" sldId="261"/>
        </pc:sldMkLst>
        <pc:picChg chg="del">
          <ac:chgData name="N'Diaye, Abigail (ICT Strategic Operations and Reform)" userId="aa00991d-3807-4e98-92d9-493e0e2f6ab8" providerId="ADAL" clId="{10AFE103-38E1-4D7C-B5D2-4064B2FA8269}" dt="2024-07-23T07:39:43.878" v="7" actId="478"/>
          <ac:picMkLst>
            <pc:docMk/>
            <pc:sldMk cId="0" sldId="261"/>
            <ac:picMk id="131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39:46.123" v="8" actId="478"/>
        <pc:sldMkLst>
          <pc:docMk/>
          <pc:sldMk cId="0" sldId="262"/>
        </pc:sldMkLst>
        <pc:picChg chg="del">
          <ac:chgData name="N'Diaye, Abigail (ICT Strategic Operations and Reform)" userId="aa00991d-3807-4e98-92d9-493e0e2f6ab8" providerId="ADAL" clId="{10AFE103-38E1-4D7C-B5D2-4064B2FA8269}" dt="2024-07-23T07:39:46.123" v="8" actId="478"/>
          <ac:picMkLst>
            <pc:docMk/>
            <pc:sldMk cId="0" sldId="262"/>
            <ac:picMk id="141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39:49.428" v="9" actId="478"/>
        <pc:sldMkLst>
          <pc:docMk/>
          <pc:sldMk cId="0" sldId="263"/>
        </pc:sldMkLst>
        <pc:picChg chg="del">
          <ac:chgData name="N'Diaye, Abigail (ICT Strategic Operations and Reform)" userId="aa00991d-3807-4e98-92d9-493e0e2f6ab8" providerId="ADAL" clId="{10AFE103-38E1-4D7C-B5D2-4064B2FA8269}" dt="2024-07-23T07:39:49.428" v="9" actId="478"/>
          <ac:picMkLst>
            <pc:docMk/>
            <pc:sldMk cId="0" sldId="263"/>
            <ac:picMk id="149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39:51.461" v="10" actId="478"/>
        <pc:sldMkLst>
          <pc:docMk/>
          <pc:sldMk cId="0" sldId="264"/>
        </pc:sldMkLst>
        <pc:picChg chg="del">
          <ac:chgData name="N'Diaye, Abigail (ICT Strategic Operations and Reform)" userId="aa00991d-3807-4e98-92d9-493e0e2f6ab8" providerId="ADAL" clId="{10AFE103-38E1-4D7C-B5D2-4064B2FA8269}" dt="2024-07-23T07:39:51.461" v="10" actId="478"/>
          <ac:picMkLst>
            <pc:docMk/>
            <pc:sldMk cId="0" sldId="264"/>
            <ac:picMk id="156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39:54.350" v="11" actId="478"/>
        <pc:sldMkLst>
          <pc:docMk/>
          <pc:sldMk cId="0" sldId="265"/>
        </pc:sldMkLst>
        <pc:picChg chg="del">
          <ac:chgData name="N'Diaye, Abigail (ICT Strategic Operations and Reform)" userId="aa00991d-3807-4e98-92d9-493e0e2f6ab8" providerId="ADAL" clId="{10AFE103-38E1-4D7C-B5D2-4064B2FA8269}" dt="2024-07-23T07:39:54.350" v="11" actId="478"/>
          <ac:picMkLst>
            <pc:docMk/>
            <pc:sldMk cId="0" sldId="265"/>
            <ac:picMk id="163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39:57.751" v="12" actId="478"/>
        <pc:sldMkLst>
          <pc:docMk/>
          <pc:sldMk cId="0" sldId="266"/>
        </pc:sldMkLst>
        <pc:picChg chg="del">
          <ac:chgData name="N'Diaye, Abigail (ICT Strategic Operations and Reform)" userId="aa00991d-3807-4e98-92d9-493e0e2f6ab8" providerId="ADAL" clId="{10AFE103-38E1-4D7C-B5D2-4064B2FA8269}" dt="2024-07-23T07:39:57.751" v="12" actId="478"/>
          <ac:picMkLst>
            <pc:docMk/>
            <pc:sldMk cId="0" sldId="266"/>
            <ac:picMk id="171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40:02.523" v="13" actId="478"/>
        <pc:sldMkLst>
          <pc:docMk/>
          <pc:sldMk cId="0" sldId="267"/>
        </pc:sldMkLst>
        <pc:picChg chg="del">
          <ac:chgData name="N'Diaye, Abigail (ICT Strategic Operations and Reform)" userId="aa00991d-3807-4e98-92d9-493e0e2f6ab8" providerId="ADAL" clId="{10AFE103-38E1-4D7C-B5D2-4064B2FA8269}" dt="2024-07-23T07:40:02.523" v="13" actId="478"/>
          <ac:picMkLst>
            <pc:docMk/>
            <pc:sldMk cId="0" sldId="267"/>
            <ac:picMk id="179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40:04.617" v="14" actId="478"/>
        <pc:sldMkLst>
          <pc:docMk/>
          <pc:sldMk cId="0" sldId="268"/>
        </pc:sldMkLst>
        <pc:picChg chg="del">
          <ac:chgData name="N'Diaye, Abigail (ICT Strategic Operations and Reform)" userId="aa00991d-3807-4e98-92d9-493e0e2f6ab8" providerId="ADAL" clId="{10AFE103-38E1-4D7C-B5D2-4064B2FA8269}" dt="2024-07-23T07:40:04.617" v="14" actId="478"/>
          <ac:picMkLst>
            <pc:docMk/>
            <pc:sldMk cId="0" sldId="268"/>
            <ac:picMk id="187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40:07.154" v="15" actId="478"/>
        <pc:sldMkLst>
          <pc:docMk/>
          <pc:sldMk cId="0" sldId="269"/>
        </pc:sldMkLst>
        <pc:picChg chg="del">
          <ac:chgData name="N'Diaye, Abigail (ICT Strategic Operations and Reform)" userId="aa00991d-3807-4e98-92d9-493e0e2f6ab8" providerId="ADAL" clId="{10AFE103-38E1-4D7C-B5D2-4064B2FA8269}" dt="2024-07-23T07:40:07.154" v="15" actId="478"/>
          <ac:picMkLst>
            <pc:docMk/>
            <pc:sldMk cId="0" sldId="269"/>
            <ac:picMk id="195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40:09.437" v="16" actId="478"/>
        <pc:sldMkLst>
          <pc:docMk/>
          <pc:sldMk cId="0" sldId="270"/>
        </pc:sldMkLst>
        <pc:picChg chg="del">
          <ac:chgData name="N'Diaye, Abigail (ICT Strategic Operations and Reform)" userId="aa00991d-3807-4e98-92d9-493e0e2f6ab8" providerId="ADAL" clId="{10AFE103-38E1-4D7C-B5D2-4064B2FA8269}" dt="2024-07-23T07:40:09.437" v="16" actId="478"/>
          <ac:picMkLst>
            <pc:docMk/>
            <pc:sldMk cId="0" sldId="270"/>
            <ac:picMk id="203" creationId="{00000000-0000-0000-0000-000000000000}"/>
          </ac:picMkLst>
        </pc:picChg>
      </pc:sldChg>
      <pc:sldChg chg="delSp mod">
        <pc:chgData name="N'Diaye, Abigail (ICT Strategic Operations and Reform)" userId="aa00991d-3807-4e98-92d9-493e0e2f6ab8" providerId="ADAL" clId="{10AFE103-38E1-4D7C-B5D2-4064B2FA8269}" dt="2024-07-23T07:40:12.290" v="17" actId="478"/>
        <pc:sldMkLst>
          <pc:docMk/>
          <pc:sldMk cId="0" sldId="271"/>
        </pc:sldMkLst>
        <pc:picChg chg="del">
          <ac:chgData name="N'Diaye, Abigail (ICT Strategic Operations and Reform)" userId="aa00991d-3807-4e98-92d9-493e0e2f6ab8" providerId="ADAL" clId="{10AFE103-38E1-4D7C-B5D2-4064B2FA8269}" dt="2024-07-23T07:40:12.290" v="17" actId="478"/>
          <ac:picMkLst>
            <pc:docMk/>
            <pc:sldMk cId="0" sldId="271"/>
            <ac:picMk id="211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d129ca26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bd129ca266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bd129ca26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bd129ca26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bd129ca26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bd129ca26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bd129ca266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bd129ca266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teacher referral only.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bd129ca266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bd129ca266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teacher referral only.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bd129ca266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bd129ca266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teacher referral only.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bd129ca266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bd129ca266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teacher referral only.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622a5d378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622a5d378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bd129ca26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bd129ca26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622b4c92b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622b4c92b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d129ca26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bd129ca26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bd129ca26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bd129ca26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bd129ca266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bd129ca266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d129ca26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bd129ca26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d129ca26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bd129ca26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cMNC8ZtwCig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edu.cospaces.io/EAY-YKB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pbDwmM-rFSY?feature=oembed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367900" y="1376325"/>
            <a:ext cx="4437300" cy="18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TEACHING DECK</a:t>
            </a:r>
            <a:r>
              <a:rPr lang="en" sz="1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br>
              <a:rPr lang="en" sz="1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br>
              <a:rPr lang="en" sz="1000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500" dirty="0">
                <a:solidFill>
                  <a:srgbClr val="E6E6E6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Exploring</a:t>
            </a:r>
            <a:r>
              <a:rPr lang="en" sz="4500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Ancient Egypt: </a:t>
            </a:r>
            <a:r>
              <a:rPr lang="en" sz="2700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Queen Nefertari’s Tomb</a:t>
            </a:r>
            <a:endParaRPr sz="27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34200" y="4270625"/>
            <a:ext cx="50508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Go on a virtual excursion to one of Egypt’s most famous tombs.</a:t>
            </a:r>
            <a:endParaRPr sz="37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" name="Google Shape;161;p23"/>
          <p:cNvGraphicFramePr/>
          <p:nvPr/>
        </p:nvGraphicFramePr>
        <p:xfrm>
          <a:off x="506250" y="1736675"/>
          <a:ext cx="8163200" cy="2893740"/>
        </p:xfrm>
        <a:graphic>
          <a:graphicData uri="http://schemas.openxmlformats.org/drawingml/2006/table">
            <a:tbl>
              <a:tblPr>
                <a:noFill/>
                <a:tableStyleId>{A063954F-E663-463C-9B85-374A3ECBC7B4}</a:tableStyleId>
              </a:tblPr>
              <a:tblGrid>
                <a:gridCol w="306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God / Goddess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Their significance / representation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2" name="Google Shape;162;p23"/>
          <p:cNvSpPr txBox="1"/>
          <p:nvPr/>
        </p:nvSpPr>
        <p:spPr>
          <a:xfrm>
            <a:off x="381000" y="393700"/>
            <a:ext cx="84246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HHVR: Research</a:t>
            </a:r>
            <a:endParaRPr sz="35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381000" y="894050"/>
            <a:ext cx="8132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There are many paintings on the walls of Queen Nefertari’s tomb. A number of them were gods and goddesses of Ancient Egypt. Name at least 6 gods or goddesses and their significance or representations.</a:t>
            </a:r>
            <a:endParaRPr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" name="Google Shape;169;p24"/>
          <p:cNvGraphicFramePr/>
          <p:nvPr/>
        </p:nvGraphicFramePr>
        <p:xfrm>
          <a:off x="506250" y="1736675"/>
          <a:ext cx="8163200" cy="2893740"/>
        </p:xfrm>
        <a:graphic>
          <a:graphicData uri="http://schemas.openxmlformats.org/drawingml/2006/table">
            <a:tbl>
              <a:tblPr>
                <a:noFill/>
                <a:tableStyleId>{A063954F-E663-463C-9B85-374A3ECBC7B4}</a:tableStyleId>
              </a:tblPr>
              <a:tblGrid>
                <a:gridCol w="306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God / Goddess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Their significance / representation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</a:t>
                      </a: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0" name="Google Shape;170;p24"/>
          <p:cNvSpPr txBox="1"/>
          <p:nvPr/>
        </p:nvSpPr>
        <p:spPr>
          <a:xfrm>
            <a:off x="381000" y="393700"/>
            <a:ext cx="84246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HHVR: Research </a:t>
            </a:r>
            <a:endParaRPr sz="35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381000" y="894050"/>
            <a:ext cx="8132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There are many paintings on the walls of Queen Nefertari’s tomb. A number of them were gods and goddesses of Ancient Egypt. Name at least 6 gods or goddesses and their significance or representations.</a:t>
            </a:r>
            <a:endParaRPr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/>
        </p:nvSpPr>
        <p:spPr>
          <a:xfrm>
            <a:off x="381000" y="393700"/>
            <a:ext cx="67995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Let’s reflect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78" name="Google Shape;178;p25"/>
          <p:cNvSpPr txBox="1"/>
          <p:nvPr/>
        </p:nvSpPr>
        <p:spPr>
          <a:xfrm>
            <a:off x="381000" y="1427975"/>
            <a:ext cx="5117100" cy="28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800"/>
              <a:buFont typeface="Poppins"/>
              <a:buAutoNum type="arabicPeriod"/>
            </a:pPr>
            <a:r>
              <a:rPr lang="en" sz="18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What did you think of Nefertari’s tomb?</a:t>
            </a:r>
            <a:br>
              <a:rPr lang="en" sz="18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lang="en" sz="1800" dirty="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800"/>
              <a:buFont typeface="Poppins"/>
              <a:buAutoNum type="arabicPeriod"/>
            </a:pPr>
            <a:r>
              <a:rPr lang="en" sz="18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What was the most interesting fact that you learnt?</a:t>
            </a:r>
            <a:br>
              <a:rPr lang="en" sz="18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lang="en" sz="1800" dirty="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800"/>
              <a:buFont typeface="Poppins"/>
              <a:buAutoNum type="arabicPeriod"/>
            </a:pPr>
            <a:r>
              <a:rPr lang="en" sz="18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What is something that you’re still wondering?</a:t>
            </a:r>
            <a:endParaRPr sz="1800" dirty="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0" name="Google Shape;180;p25"/>
          <p:cNvPicPr preferRelativeResize="0"/>
          <p:nvPr/>
        </p:nvPicPr>
        <p:blipFill rotWithShape="1">
          <a:blip r:embed="rId4">
            <a:alphaModFix/>
          </a:blip>
          <a:srcRect l="61477" t="26969"/>
          <a:stretch/>
        </p:blipFill>
        <p:spPr>
          <a:xfrm>
            <a:off x="6137752" y="972325"/>
            <a:ext cx="2531676" cy="31988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Google Shape;185;p26"/>
          <p:cNvGraphicFramePr/>
          <p:nvPr/>
        </p:nvGraphicFramePr>
        <p:xfrm>
          <a:off x="506250" y="1736675"/>
          <a:ext cx="8163200" cy="2680380"/>
        </p:xfrm>
        <a:graphic>
          <a:graphicData uri="http://schemas.openxmlformats.org/drawingml/2006/table">
            <a:tbl>
              <a:tblPr>
                <a:noFill/>
                <a:tableStyleId>{A063954F-E663-463C-9B85-374A3ECBC7B4}</a:tableStyleId>
              </a:tblPr>
              <a:tblGrid>
                <a:gridCol w="306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God / Goddess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Their significance / representation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Anubis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God of the dead; represented by the head of a jackal; associated with funerary practice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Isis 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Motherhood and magical ability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Nekhbet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Represented upper/southern Egypt; wears a ring that symbolises Eternity.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6" name="Google Shape;186;p26"/>
          <p:cNvSpPr txBox="1"/>
          <p:nvPr/>
        </p:nvSpPr>
        <p:spPr>
          <a:xfrm>
            <a:off x="381000" y="393700"/>
            <a:ext cx="84246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God/Goddess possible responses</a:t>
            </a:r>
            <a:endParaRPr sz="35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381000" y="970250"/>
            <a:ext cx="8132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Below are the 12 Gods and Goddesses that are mentioned in the IMVR experience that students could write about.</a:t>
            </a:r>
            <a:endParaRPr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" name="Google Shape;193;p27"/>
          <p:cNvGraphicFramePr/>
          <p:nvPr/>
        </p:nvGraphicFramePr>
        <p:xfrm>
          <a:off x="506250" y="1736675"/>
          <a:ext cx="8163200" cy="2680380"/>
        </p:xfrm>
        <a:graphic>
          <a:graphicData uri="http://schemas.openxmlformats.org/drawingml/2006/table">
            <a:tbl>
              <a:tblPr>
                <a:noFill/>
                <a:tableStyleId>{A063954F-E663-463C-9B85-374A3ECBC7B4}</a:tableStyleId>
              </a:tblPr>
              <a:tblGrid>
                <a:gridCol w="306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God / Goddess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Their significance / representation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Horus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Represented as a falcon or as a man with a falcon's head. Horus was a sky god associated with war and hunting. 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Ptah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God of creation, crafts, and arts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Thoth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God of writing and wisdom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4" name="Google Shape;194;p27"/>
          <p:cNvSpPr txBox="1"/>
          <p:nvPr/>
        </p:nvSpPr>
        <p:spPr>
          <a:xfrm>
            <a:off x="381000" y="393700"/>
            <a:ext cx="84246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God/Goddess possible responses</a:t>
            </a:r>
            <a:endParaRPr sz="35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381000" y="970250"/>
            <a:ext cx="8132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Below are the 12 Gods and Goddesses that are mentioned in the IMVR experience that students could write about.</a:t>
            </a:r>
            <a:endParaRPr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" name="Google Shape;201;p28"/>
          <p:cNvGraphicFramePr/>
          <p:nvPr/>
        </p:nvGraphicFramePr>
        <p:xfrm>
          <a:off x="506250" y="1736675"/>
          <a:ext cx="8163200" cy="3107100"/>
        </p:xfrm>
        <a:graphic>
          <a:graphicData uri="http://schemas.openxmlformats.org/drawingml/2006/table">
            <a:tbl>
              <a:tblPr>
                <a:noFill/>
                <a:tableStyleId>{A063954F-E663-463C-9B85-374A3ECBC7B4}</a:tableStyleId>
              </a:tblPr>
              <a:tblGrid>
                <a:gridCol w="306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God / Goddess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Their significance / representation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Osiris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God of the Underworld; symbolised death, fertility, and rebirth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Ra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Sun god; creator god; represented with human body and head of a hawk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Hathor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Represented as a cow, a goddess with a cow head or cow’s ears; symbolises motherhood, love, joy; protected women in childbirth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2" name="Google Shape;202;p28"/>
          <p:cNvSpPr txBox="1"/>
          <p:nvPr/>
        </p:nvSpPr>
        <p:spPr>
          <a:xfrm>
            <a:off x="381000" y="393700"/>
            <a:ext cx="84246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God/Goddess possible responses</a:t>
            </a:r>
            <a:endParaRPr sz="35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381000" y="970250"/>
            <a:ext cx="8132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Below are the 12 Gods and Goddesses that are mentioned in the IMVR experience that students could write about.</a:t>
            </a:r>
            <a:endParaRPr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Google Shape;209;p29"/>
          <p:cNvGraphicFramePr/>
          <p:nvPr/>
        </p:nvGraphicFramePr>
        <p:xfrm>
          <a:off x="506250" y="1736675"/>
          <a:ext cx="8163200" cy="2893740"/>
        </p:xfrm>
        <a:graphic>
          <a:graphicData uri="http://schemas.openxmlformats.org/drawingml/2006/table">
            <a:tbl>
              <a:tblPr>
                <a:noFill/>
                <a:tableStyleId>{A063954F-E663-463C-9B85-374A3ECBC7B4}</a:tableStyleId>
              </a:tblPr>
              <a:tblGrid>
                <a:gridCol w="306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God / Goddess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Their significance / representation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Neith / Neit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First and primary creator goddess; patron goddess of lower Egypt and known as goddess of war and weaving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Ma’at / Mayet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Goddess representing truth, justice, and the cosmic order. The daughter of the sun god Re.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Nephthys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Goddess of the air; symbolises the death experience</a:t>
                      </a: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0" name="Google Shape;210;p29"/>
          <p:cNvSpPr txBox="1"/>
          <p:nvPr/>
        </p:nvSpPr>
        <p:spPr>
          <a:xfrm>
            <a:off x="381000" y="393700"/>
            <a:ext cx="84246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God/Goddess possible responses</a:t>
            </a:r>
            <a:endParaRPr sz="35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381000" y="970250"/>
            <a:ext cx="81324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Below are the 12 Gods and Goddesses that are mentioned in the IMVR experience that students could write about.</a:t>
            </a:r>
            <a:endParaRPr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381000" y="393700"/>
            <a:ext cx="67995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do you notice?</a:t>
            </a:r>
            <a:endParaRPr sz="3800" dirty="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393700" y="1028700"/>
            <a:ext cx="78867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What do you know about this image? What wonderings come to mind?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6350" y="1525800"/>
            <a:ext cx="4971293" cy="33129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381000" y="393700"/>
            <a:ext cx="76488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Nefertari: Journey to Eternity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381000" y="1403400"/>
            <a:ext cx="4154100" cy="30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30200">
              <a:buClr>
                <a:srgbClr val="0A7982"/>
              </a:buClr>
              <a:buSzPts val="1600"/>
              <a:buFont typeface="Poppins"/>
              <a:buAutoNum type="arabicPeriod"/>
            </a:pPr>
            <a:r>
              <a:rPr lang="en" sz="1600" dirty="0">
                <a:solidFill>
                  <a:srgbClr val="0A7982"/>
                </a:solidFill>
                <a:latin typeface="Poppins"/>
                <a:cs typeface="Poppins"/>
                <a:sym typeface="Lexend Light"/>
              </a:rPr>
              <a:t>What do you know about Queen Nefertari?</a:t>
            </a:r>
            <a:br>
              <a:rPr lang="en" sz="1600" dirty="0">
                <a:solidFill>
                  <a:srgbClr val="0A7982"/>
                </a:solidFill>
                <a:latin typeface="Poppins"/>
                <a:cs typeface="Poppins"/>
                <a:sym typeface="Lexend Light"/>
              </a:rPr>
            </a:br>
            <a:endParaRPr sz="1600" dirty="0">
              <a:solidFill>
                <a:srgbClr val="0A7982"/>
              </a:solidFill>
              <a:latin typeface="Poppins"/>
              <a:cs typeface="Poppins"/>
              <a:sym typeface="Lexend Light"/>
            </a:endParaRPr>
          </a:p>
          <a:p>
            <a:pPr marL="457200" indent="-330200">
              <a:buClr>
                <a:srgbClr val="0A7982"/>
              </a:buClr>
              <a:buSzPts val="1600"/>
              <a:buFont typeface="Poppins"/>
              <a:buAutoNum type="arabicPeriod"/>
            </a:pPr>
            <a:r>
              <a:rPr lang="en" sz="1600" dirty="0">
                <a:solidFill>
                  <a:srgbClr val="0A7982"/>
                </a:solidFill>
                <a:latin typeface="Poppins"/>
                <a:cs typeface="Poppins"/>
                <a:sym typeface="Lexend Light"/>
              </a:rPr>
              <a:t>What do you know about tombs, or in particular, Egyptian tombs?</a:t>
            </a:r>
            <a:br>
              <a:rPr lang="en" sz="1600" dirty="0">
                <a:solidFill>
                  <a:srgbClr val="0A7982"/>
                </a:solidFill>
                <a:latin typeface="Poppins"/>
                <a:cs typeface="Poppins"/>
                <a:sym typeface="Lexend Light"/>
              </a:rPr>
            </a:br>
            <a:endParaRPr sz="1600" dirty="0">
              <a:solidFill>
                <a:srgbClr val="0A7982"/>
              </a:solidFill>
              <a:latin typeface="Poppins"/>
              <a:cs typeface="Poppins"/>
              <a:sym typeface="Lexend Light"/>
            </a:endParaRPr>
          </a:p>
          <a:p>
            <a:pPr marL="457200" indent="-330200">
              <a:buClr>
                <a:srgbClr val="0A7982"/>
              </a:buClr>
              <a:buSzPts val="1600"/>
              <a:buFont typeface="Poppins"/>
              <a:buAutoNum type="arabicPeriod"/>
            </a:pPr>
            <a:r>
              <a:rPr lang="en" sz="1600" dirty="0">
                <a:solidFill>
                  <a:srgbClr val="0A7982"/>
                </a:solidFill>
                <a:latin typeface="Poppins"/>
                <a:cs typeface="Poppins"/>
                <a:sym typeface="Lexend Light"/>
              </a:rPr>
              <a:t>Do you know of any ancient Egyptian customs/traditions?</a:t>
            </a:r>
            <a:endParaRPr sz="1600" dirty="0">
              <a:solidFill>
                <a:srgbClr val="0A7982"/>
              </a:solidFill>
              <a:latin typeface="Poppins"/>
              <a:cs typeface="Poppins"/>
              <a:sym typeface="Poppins"/>
            </a:endParaRPr>
          </a:p>
        </p:txBody>
      </p:sp>
      <p:pic>
        <p:nvPicPr>
          <p:cNvPr id="2" name="Online Media 1" title="Nefertari: Journey to Eternity trailer - HTC Vive">
            <a:hlinkClick r:id="" action="ppaction://media"/>
            <a:extLst>
              <a:ext uri="{FF2B5EF4-FFF2-40B4-BE49-F238E27FC236}">
                <a16:creationId xmlns:a16="http://schemas.microsoft.com/office/drawing/2014/main" id="{540C31E7-C137-38B1-7334-56D906E984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31786" y="1501818"/>
            <a:ext cx="4031214" cy="2275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/>
        </p:nvSpPr>
        <p:spPr>
          <a:xfrm>
            <a:off x="381000" y="393700"/>
            <a:ext cx="4814700" cy="10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Learning stations</a:t>
            </a:r>
            <a:endParaRPr sz="38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393700" y="1028700"/>
            <a:ext cx="4191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Working in pairs within your groups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9" name="Google Shape;89;p17"/>
          <p:cNvGrpSpPr/>
          <p:nvPr/>
        </p:nvGrpSpPr>
        <p:grpSpPr>
          <a:xfrm>
            <a:off x="529402" y="3401736"/>
            <a:ext cx="7417083" cy="837644"/>
            <a:chOff x="1593000" y="2322568"/>
            <a:chExt cx="5957975" cy="643500"/>
          </a:xfrm>
        </p:grpSpPr>
        <p:sp>
          <p:nvSpPr>
            <p:cNvPr id="90" name="Google Shape;90;p1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1" name="Google Shape;91;p1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2" name="Google Shape;92;p1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HHVR / Research:</a:t>
              </a:r>
              <a:endParaRPr sz="1000">
                <a:solidFill>
                  <a:srgbClr val="FFFFFF"/>
                </a:solidFill>
                <a:latin typeface="Lexend Medium"/>
                <a:ea typeface="Lexend Medium"/>
                <a:cs typeface="Lexend Medium"/>
                <a:sym typeface="Lexend Medium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360° video of Nefertari’s tomb</a:t>
              </a:r>
              <a:endParaRPr sz="1000">
                <a:solidFill>
                  <a:srgbClr val="FFFFFF"/>
                </a:solidFill>
                <a:latin typeface="Lexend Medium"/>
                <a:ea typeface="Lexend Medium"/>
                <a:cs typeface="Lexend Medium"/>
                <a:sym typeface="Lexend Medium"/>
              </a:endParaRPr>
            </a:p>
          </p:txBody>
        </p:sp>
        <p:sp>
          <p:nvSpPr>
            <p:cNvPr id="94" name="Google Shape;94;p1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03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800"/>
                <a:buFont typeface="Lexend"/>
                <a:buChar char="●"/>
              </a:pPr>
              <a:r>
                <a:rPr lang="en" sz="8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Use your laptop or HHVR to view the 360° video of the Nefertari experience</a:t>
              </a:r>
              <a:endParaRPr sz="8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800"/>
                <a:buFont typeface="Lexend"/>
                <a:buChar char="●"/>
              </a:pPr>
              <a:r>
                <a:rPr lang="en" sz="8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Answer the questions in your student notebook</a:t>
              </a:r>
              <a:endParaRPr sz="8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97" name="Google Shape;97;p17"/>
          <p:cNvGrpSpPr/>
          <p:nvPr/>
        </p:nvGrpSpPr>
        <p:grpSpPr>
          <a:xfrm>
            <a:off x="529402" y="2473084"/>
            <a:ext cx="7417083" cy="837644"/>
            <a:chOff x="1593000" y="2322568"/>
            <a:chExt cx="5957975" cy="643500"/>
          </a:xfrm>
        </p:grpSpPr>
        <p:sp>
          <p:nvSpPr>
            <p:cNvPr id="98" name="Google Shape;98;p1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9" name="Google Shape;99;p1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0" name="Google Shape;100;p1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HHVR: </a:t>
              </a:r>
              <a:endParaRPr sz="1000">
                <a:solidFill>
                  <a:srgbClr val="FFFFFF"/>
                </a:solidFill>
                <a:latin typeface="Lexend Medium"/>
                <a:ea typeface="Lexend Medium"/>
                <a:cs typeface="Lexend Medium"/>
                <a:sym typeface="Lexend Medium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Egyptian Escape Room</a:t>
              </a:r>
              <a:endParaRPr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2" name="Google Shape;102;p1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02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800"/>
                <a:buFont typeface="Lexend"/>
                <a:buChar char="●"/>
              </a:pPr>
              <a:r>
                <a:rPr lang="en" sz="8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Launch escape room on CoSpaces with code EAY-YKB</a:t>
              </a:r>
              <a:endParaRPr sz="8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800"/>
                <a:buFont typeface="Lexend"/>
                <a:buChar char="●"/>
              </a:pPr>
              <a:r>
                <a:rPr lang="en" sz="8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Problem solve your way around this experience</a:t>
              </a:r>
              <a:endParaRPr sz="8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105" name="Google Shape;105;p17"/>
          <p:cNvGrpSpPr/>
          <p:nvPr/>
        </p:nvGrpSpPr>
        <p:grpSpPr>
          <a:xfrm>
            <a:off x="529402" y="1544476"/>
            <a:ext cx="7417083" cy="837644"/>
            <a:chOff x="1593000" y="2322568"/>
            <a:chExt cx="5957975" cy="643500"/>
          </a:xfrm>
        </p:grpSpPr>
        <p:sp>
          <p:nvSpPr>
            <p:cNvPr id="106" name="Google Shape;106;p1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7" name="Google Shape;107;p17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8" name="Google Shape;108;p1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IMVR: </a:t>
              </a:r>
              <a:endParaRPr sz="1000">
                <a:solidFill>
                  <a:srgbClr val="FFFFFF"/>
                </a:solidFill>
                <a:latin typeface="Lexend Medium"/>
                <a:ea typeface="Lexend Medium"/>
                <a:cs typeface="Lexend Medium"/>
                <a:sym typeface="Lexend Medium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Lexend Medium"/>
                  <a:ea typeface="Lexend Medium"/>
                  <a:cs typeface="Lexend Medium"/>
                  <a:sym typeface="Lexend Medium"/>
                </a:rPr>
                <a:t>Nefertari - Journey to Eternity</a:t>
              </a:r>
              <a:endParaRPr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1D7E74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Lexend Thin"/>
                  <a:ea typeface="Lexend Thin"/>
                  <a:cs typeface="Lexend Thin"/>
                  <a:sym typeface="Lexend Thin"/>
                </a:rPr>
                <a:t>01</a:t>
              </a:r>
              <a:endParaRPr sz="2600">
                <a:solidFill>
                  <a:srgbClr val="FFFFFF"/>
                </a:solidFill>
                <a:latin typeface="Lexend Thin"/>
                <a:ea typeface="Lexend Thin"/>
                <a:cs typeface="Lexend Thin"/>
                <a:sym typeface="Lexend Thin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800"/>
                <a:buFont typeface="Lexend"/>
                <a:buChar char="●"/>
              </a:pPr>
              <a:r>
                <a:rPr lang="en" sz="8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Work in pairs to explore the IMVR experience</a:t>
              </a:r>
              <a:endParaRPr sz="8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800"/>
                <a:buFont typeface="Lexend"/>
                <a:buChar char="●"/>
              </a:pPr>
              <a:r>
                <a:rPr lang="en" sz="8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Switch over after 5 minutes</a:t>
              </a:r>
              <a:endParaRPr sz="8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  <a:p>
              <a:pPr marL="457200" lvl="0" indent="-2794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786E"/>
                </a:buClr>
                <a:buSzPts val="800"/>
                <a:buFont typeface="Lexend"/>
                <a:buChar char="●"/>
              </a:pPr>
              <a:r>
                <a:rPr lang="en" sz="800">
                  <a:solidFill>
                    <a:srgbClr val="1B786E"/>
                  </a:solidFill>
                  <a:latin typeface="Lexend"/>
                  <a:ea typeface="Lexend"/>
                  <a:cs typeface="Lexend"/>
                  <a:sym typeface="Lexend"/>
                </a:rPr>
                <a:t>Help each other navigate through the space and learn facts about what you see in the space</a:t>
              </a:r>
              <a:endParaRPr sz="800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/>
          <p:nvPr/>
        </p:nvSpPr>
        <p:spPr>
          <a:xfrm>
            <a:off x="381000" y="393700"/>
            <a:ext cx="84246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IMVR: Nefertari - Journey to Eternity</a:t>
            </a:r>
            <a:endParaRPr sz="35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393700" y="952500"/>
            <a:ext cx="78867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Take turns with your partner to explore Nefertari’s tomb.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10" y="1525800"/>
            <a:ext cx="2736000" cy="127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5">
            <a:alphaModFix/>
          </a:blip>
          <a:srcRect t="13007" r="2581" b="12320"/>
          <a:stretch/>
        </p:blipFill>
        <p:spPr>
          <a:xfrm>
            <a:off x="3352025" y="1707925"/>
            <a:ext cx="5453700" cy="2284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700" y="2910375"/>
            <a:ext cx="2723400" cy="1537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381000" y="393700"/>
            <a:ext cx="84246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HHVR: Egyptian escape room</a:t>
            </a:r>
            <a:endParaRPr sz="35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4652650" y="1611100"/>
            <a:ext cx="3814800" cy="2761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9"/>
          <p:cNvSpPr txBox="1"/>
          <p:nvPr/>
        </p:nvSpPr>
        <p:spPr>
          <a:xfrm>
            <a:off x="393700" y="952500"/>
            <a:ext cx="78867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Problem solve your way out of this virtual escape room in ancient Egypt!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4652650" y="1707450"/>
            <a:ext cx="3814800" cy="24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600"/>
              <a:buFont typeface="Poppins"/>
              <a:buAutoNum type="arabicPeriod"/>
            </a:pPr>
            <a:r>
              <a:rPr lang="en" sz="16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Scan the QR code or click on the image to the left to begin.</a:t>
            </a:r>
            <a:br>
              <a:rPr lang="en" sz="16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   </a:t>
            </a:r>
            <a:endParaRPr sz="400" dirty="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600"/>
              <a:buFont typeface="Poppins"/>
              <a:buAutoNum type="arabicPeriod"/>
            </a:pPr>
            <a:r>
              <a:rPr lang="en" sz="16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Press ‘Play’.</a:t>
            </a:r>
            <a:br>
              <a:rPr lang="en" sz="16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  <a:endParaRPr sz="400" dirty="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600"/>
              <a:buFont typeface="Poppins"/>
              <a:buAutoNum type="arabicPeriod"/>
            </a:pPr>
            <a:r>
              <a:rPr lang="en" sz="16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Use the button on the HHVR to walk forward / or the arrows on your laptop if viewing on a device.</a:t>
            </a:r>
            <a:br>
              <a:rPr lang="en" sz="16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4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  <a:endParaRPr sz="400" dirty="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A7982"/>
              </a:buClr>
              <a:buSzPts val="1600"/>
              <a:buFont typeface="Poppins"/>
              <a:buAutoNum type="arabicPeriod"/>
            </a:pPr>
            <a:r>
              <a:rPr lang="en" sz="1600" dirty="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Follow the clues to escape this Egyptian puzzle.</a:t>
            </a:r>
            <a:endParaRPr sz="1600" dirty="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3" name="Google Shape;133;p1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4213" y="3025825"/>
            <a:ext cx="2807100" cy="1853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2613" y="1467775"/>
            <a:ext cx="1390325" cy="139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/>
        </p:nvSpPr>
        <p:spPr>
          <a:xfrm>
            <a:off x="381000" y="393700"/>
            <a:ext cx="84246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HHVR: Research</a:t>
            </a:r>
            <a:endParaRPr sz="35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393700" y="952500"/>
            <a:ext cx="78867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A7982"/>
                </a:solidFill>
                <a:latin typeface="Poppins"/>
                <a:ea typeface="Poppins"/>
                <a:cs typeface="Poppins"/>
                <a:sym typeface="Poppins"/>
              </a:rPr>
              <a:t>Watch the video below to answer the questions on the next few pages. Be sure to work collaboratively with your partner.</a:t>
            </a:r>
            <a:endParaRPr sz="1600">
              <a:solidFill>
                <a:srgbClr val="0A798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Online Media 1" title="360° Ancient Egypt Nefertari Pyramid Tomb | Journey into afterlife | VR Gameplay | Free Game">
            <a:hlinkClick r:id="" action="ppaction://media"/>
            <a:extLst>
              <a:ext uri="{FF2B5EF4-FFF2-40B4-BE49-F238E27FC236}">
                <a16:creationId xmlns:a16="http://schemas.microsoft.com/office/drawing/2014/main" id="{38ABD86F-B11C-3790-21D1-3848BB75F0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15065" y="1600676"/>
            <a:ext cx="5913870" cy="3338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" name="Google Shape;147;p21"/>
          <p:cNvGraphicFramePr/>
          <p:nvPr/>
        </p:nvGraphicFramePr>
        <p:xfrm>
          <a:off x="482775" y="1079075"/>
          <a:ext cx="8163200" cy="3620100"/>
        </p:xfrm>
        <a:graphic>
          <a:graphicData uri="http://schemas.openxmlformats.org/drawingml/2006/table">
            <a:tbl>
              <a:tblPr>
                <a:noFill/>
                <a:tableStyleId>{A063954F-E663-463C-9B85-374A3ECBC7B4}</a:tableStyleId>
              </a:tblPr>
              <a:tblGrid>
                <a:gridCol w="293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Questions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Response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A798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What is the other name for Queen Nefertari’s tomb?</a:t>
                      </a:r>
                      <a:endParaRPr sz="1500">
                        <a:solidFill>
                          <a:srgbClr val="0A798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A798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What does the name ‘Nefertari’ mean?</a:t>
                      </a:r>
                      <a:endParaRPr sz="1500">
                        <a:solidFill>
                          <a:srgbClr val="0A798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A798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Who is Nefertari’s husband?</a:t>
                      </a:r>
                      <a:endParaRPr sz="1500">
                        <a:solidFill>
                          <a:srgbClr val="0A798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A798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What were Queen Nefertari’s significant skills?</a:t>
                      </a:r>
                      <a:endParaRPr sz="1500">
                        <a:solidFill>
                          <a:srgbClr val="0A798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8" name="Google Shape;148;p21"/>
          <p:cNvSpPr txBox="1"/>
          <p:nvPr/>
        </p:nvSpPr>
        <p:spPr>
          <a:xfrm>
            <a:off x="381000" y="393700"/>
            <a:ext cx="84246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HHVR: Research</a:t>
            </a:r>
            <a:endParaRPr sz="35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" name="Google Shape;154;p22"/>
          <p:cNvGraphicFramePr/>
          <p:nvPr/>
        </p:nvGraphicFramePr>
        <p:xfrm>
          <a:off x="482775" y="1079075"/>
          <a:ext cx="8163200" cy="3752925"/>
        </p:xfrm>
        <a:graphic>
          <a:graphicData uri="http://schemas.openxmlformats.org/drawingml/2006/table">
            <a:tbl>
              <a:tblPr>
                <a:noFill/>
                <a:tableStyleId>{A063954F-E663-463C-9B85-374A3ECBC7B4}</a:tableStyleId>
              </a:tblPr>
              <a:tblGrid>
                <a:gridCol w="3061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Questions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 b="1"/>
                        <a:t>Response</a:t>
                      </a:r>
                      <a:endParaRPr sz="15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A798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How many chambers does Queen Nefertari’s tomb have?</a:t>
                      </a:r>
                      <a:endParaRPr sz="1500">
                        <a:solidFill>
                          <a:srgbClr val="0A798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A798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What can you see on the ceilings of the tomb and what do they represent?</a:t>
                      </a:r>
                      <a:endParaRPr sz="1500">
                        <a:solidFill>
                          <a:srgbClr val="0A798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A798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Why were scriptures from Ancient Egypt’s Book of the Dead painted on the walls of the tomb?</a:t>
                      </a:r>
                      <a:endParaRPr sz="1500">
                        <a:solidFill>
                          <a:srgbClr val="0A798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rgbClr val="0A798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What were stolen from the tomb?</a:t>
                      </a:r>
                      <a:endParaRPr sz="1500">
                        <a:solidFill>
                          <a:srgbClr val="0A798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A79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5" name="Google Shape;155;p22"/>
          <p:cNvSpPr txBox="1"/>
          <p:nvPr/>
        </p:nvSpPr>
        <p:spPr>
          <a:xfrm>
            <a:off x="381000" y="393700"/>
            <a:ext cx="8424600" cy="7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A798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HHVR: Research</a:t>
            </a:r>
            <a:endParaRPr sz="3500">
              <a:solidFill>
                <a:srgbClr val="0A798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78D7D82A05AF46A3813CC4746020EE" ma:contentTypeVersion="15" ma:contentTypeDescription="Create a new document." ma:contentTypeScope="" ma:versionID="eb0701ad750b93e2bac018fcca5ac311">
  <xsd:schema xmlns:xsd="http://www.w3.org/2001/XMLSchema" xmlns:xs="http://www.w3.org/2001/XMLSchema" xmlns:p="http://schemas.microsoft.com/office/2006/metadata/properties" xmlns:ns2="6acfb8c9-04c0-42b8-bd12-b499039053bd" xmlns:ns3="0d428a07-af55-49e5-a5bc-84a3e5008842" targetNamespace="http://schemas.microsoft.com/office/2006/metadata/properties" ma:root="true" ma:fieldsID="3cb7070e0d67a0aa7cdd89300f911528" ns2:_="" ns3:_="">
    <xsd:import namespace="6acfb8c9-04c0-42b8-bd12-b499039053bd"/>
    <xsd:import namespace="0d428a07-af55-49e5-a5bc-84a3e50088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fb8c9-04c0-42b8-bd12-b499039053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28a07-af55-49e5-a5bc-84a3e500884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8d38f35-fa6f-42b1-a448-f5eb7172ef83}" ma:internalName="TaxCatchAll" ma:showField="CatchAllData" ma:web="0d428a07-af55-49e5-a5bc-84a3e50088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90B65A-9952-4FC3-87A4-62AFBAF04A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cfb8c9-04c0-42b8-bd12-b499039053bd"/>
    <ds:schemaRef ds:uri="0d428a07-af55-49e5-a5bc-84a3e50088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3C9B7A-BC65-47A8-B6A8-1F50F3F85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858</Words>
  <Application>Microsoft Office PowerPoint</Application>
  <PresentationFormat>On-screen Show (16:9)</PresentationFormat>
  <Paragraphs>117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Lexend Medium</vt:lpstr>
      <vt:lpstr>Lexend</vt:lpstr>
      <vt:lpstr>Arial</vt:lpstr>
      <vt:lpstr>Poppins SemiBold</vt:lpstr>
      <vt:lpstr>Poppins</vt:lpstr>
      <vt:lpstr>Lexend Thin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Ancient Egypt teaching deck</dc:title>
  <dc:creator>Lumination</dc:creator>
  <cp:lastModifiedBy>Broecker, Agnetha (Online Communications Unit)</cp:lastModifiedBy>
  <cp:revision>2</cp:revision>
  <dcterms:modified xsi:type="dcterms:W3CDTF">2024-08-30T06:45:18Z</dcterms:modified>
</cp:coreProperties>
</file>