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4"/>
  </p:notesMasterIdLst>
  <p:sldIdLst>
    <p:sldId id="256" r:id="rId5"/>
    <p:sldId id="257" r:id="rId6"/>
    <p:sldId id="258" r:id="rId7"/>
    <p:sldId id="259" r:id="rId8"/>
    <p:sldId id="260" r:id="rId9"/>
    <p:sldId id="261" r:id="rId10"/>
    <p:sldId id="262" r:id="rId11"/>
    <p:sldId id="263" r:id="rId12"/>
    <p:sldId id="264" r:id="rId13"/>
  </p:sldIdLst>
  <p:sldSz cx="9144000" cy="5143500" type="screen16x9"/>
  <p:notesSz cx="6858000" cy="9144000"/>
  <p:embeddedFontLst>
    <p:embeddedFont>
      <p:font typeface="Lexend" panose="020B0604020202020204" charset="0"/>
      <p:regular r:id="rId15"/>
      <p:bold r:id="rId16"/>
    </p:embeddedFont>
    <p:embeddedFont>
      <p:font typeface="Lexend Light" panose="020B0604020202020204" charset="0"/>
      <p:regular r:id="rId17"/>
      <p:bold r:id="rId18"/>
    </p:embeddedFont>
    <p:embeddedFont>
      <p:font typeface="Poppins" panose="00000500000000000000" pitchFamily="2" charset="0"/>
      <p:regular r:id="rId19"/>
      <p:bold r:id="rId20"/>
      <p:italic r:id="rId21"/>
      <p:boldItalic r:id="rId22"/>
    </p:embeddedFont>
    <p:embeddedFont>
      <p:font typeface="Poppins SemiBold" panose="000007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t.ly/ArtMoveQuiz"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622a5d378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622a5d378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85750" algn="l" rtl="0">
              <a:lnSpc>
                <a:spcPct val="115000"/>
              </a:lnSpc>
              <a:spcBef>
                <a:spcPts val="0"/>
              </a:spcBef>
              <a:spcAft>
                <a:spcPts val="0"/>
              </a:spcAft>
              <a:buClr>
                <a:srgbClr val="0A7982"/>
              </a:buClr>
              <a:buSzPts val="900"/>
              <a:buFont typeface="Lexend Light"/>
              <a:buChar char="●"/>
            </a:pPr>
            <a:r>
              <a:rPr lang="en" sz="900" i="1">
                <a:solidFill>
                  <a:srgbClr val="0A7982"/>
                </a:solidFill>
                <a:latin typeface="Lexend Light"/>
                <a:ea typeface="Lexend Light"/>
                <a:cs typeface="Lexend Light"/>
                <a:sym typeface="Lexend Light"/>
              </a:rPr>
              <a:t>Painting 1</a:t>
            </a:r>
            <a:r>
              <a:rPr lang="en" sz="900">
                <a:solidFill>
                  <a:srgbClr val="0A7982"/>
                </a:solidFill>
                <a:latin typeface="Lexend Light"/>
                <a:ea typeface="Lexend Light"/>
                <a:cs typeface="Lexend Light"/>
                <a:sym typeface="Lexend Light"/>
              </a:rPr>
              <a:t>: Sunflowers by Vincent Van Gogh - Post-Impressionism</a:t>
            </a:r>
            <a:endParaRPr sz="900">
              <a:solidFill>
                <a:srgbClr val="0A7982"/>
              </a:solidFill>
              <a:latin typeface="Lexend Light"/>
              <a:ea typeface="Lexend Light"/>
              <a:cs typeface="Lexend Light"/>
              <a:sym typeface="Lexend Light"/>
            </a:endParaRPr>
          </a:p>
          <a:p>
            <a:pPr marL="457200" lvl="0" indent="-285750" algn="l" rtl="0">
              <a:lnSpc>
                <a:spcPct val="115000"/>
              </a:lnSpc>
              <a:spcBef>
                <a:spcPts val="0"/>
              </a:spcBef>
              <a:spcAft>
                <a:spcPts val="0"/>
              </a:spcAft>
              <a:buClr>
                <a:srgbClr val="0A7982"/>
              </a:buClr>
              <a:buSzPts val="900"/>
              <a:buFont typeface="Lexend Light"/>
              <a:buChar char="●"/>
            </a:pPr>
            <a:r>
              <a:rPr lang="en" sz="900" i="1">
                <a:solidFill>
                  <a:srgbClr val="0A7982"/>
                </a:solidFill>
                <a:latin typeface="Lexend Light"/>
                <a:ea typeface="Lexend Light"/>
                <a:cs typeface="Lexend Light"/>
                <a:sym typeface="Lexend Light"/>
              </a:rPr>
              <a:t>Painting 2</a:t>
            </a:r>
            <a:r>
              <a:rPr lang="en" sz="900">
                <a:solidFill>
                  <a:srgbClr val="0A7982"/>
                </a:solidFill>
                <a:latin typeface="Lexend Light"/>
                <a:ea typeface="Lexend Light"/>
                <a:cs typeface="Lexend Light"/>
                <a:sym typeface="Lexend Light"/>
              </a:rPr>
              <a:t>: Composition 8 by Wassily Kandinsky - Abstract Modern Art</a:t>
            </a:r>
            <a:endParaRPr sz="900">
              <a:solidFill>
                <a:srgbClr val="0A7982"/>
              </a:solidFill>
              <a:latin typeface="Lexend Light"/>
              <a:ea typeface="Lexend Light"/>
              <a:cs typeface="Lexend Light"/>
              <a:sym typeface="Lexend Light"/>
            </a:endParaRPr>
          </a:p>
          <a:p>
            <a:pPr marL="457200" lvl="0" indent="-285750" algn="l" rtl="0">
              <a:lnSpc>
                <a:spcPct val="115000"/>
              </a:lnSpc>
              <a:spcBef>
                <a:spcPts val="0"/>
              </a:spcBef>
              <a:spcAft>
                <a:spcPts val="0"/>
              </a:spcAft>
              <a:buClr>
                <a:srgbClr val="0A7982"/>
              </a:buClr>
              <a:buSzPts val="900"/>
              <a:buFont typeface="Lexend Light"/>
              <a:buChar char="●"/>
            </a:pPr>
            <a:r>
              <a:rPr lang="en" sz="900" i="1">
                <a:solidFill>
                  <a:srgbClr val="0A7982"/>
                </a:solidFill>
                <a:latin typeface="Lexend Light"/>
                <a:ea typeface="Lexend Light"/>
                <a:cs typeface="Lexend Light"/>
                <a:sym typeface="Lexend Light"/>
              </a:rPr>
              <a:t>Painting 3</a:t>
            </a:r>
            <a:r>
              <a:rPr lang="en" sz="900">
                <a:solidFill>
                  <a:srgbClr val="0A7982"/>
                </a:solidFill>
                <a:latin typeface="Lexend Light"/>
                <a:ea typeface="Lexend Light"/>
                <a:cs typeface="Lexend Light"/>
                <a:sym typeface="Lexend Light"/>
              </a:rPr>
              <a:t>: Weeping Woman by Pablo Picasso - Cubism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a08e7ed7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a08e7ed7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a2de30f2e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a2de30f2e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595959"/>
              </a:buClr>
              <a:buSzPts val="1600"/>
              <a:buFont typeface="Lexend"/>
              <a:buChar char="●"/>
            </a:pPr>
            <a:r>
              <a:rPr lang="en" sz="1600">
                <a:solidFill>
                  <a:srgbClr val="595959"/>
                </a:solidFill>
                <a:latin typeface="Lexend"/>
                <a:ea typeface="Lexend"/>
                <a:cs typeface="Lexend"/>
                <a:sym typeface="Lexend"/>
              </a:rPr>
              <a:t>Teachers - Go to: </a:t>
            </a:r>
            <a:r>
              <a:rPr lang="en" sz="1600" u="sng">
                <a:solidFill>
                  <a:srgbClr val="0097A7"/>
                </a:solidFill>
                <a:latin typeface="Lexend"/>
                <a:ea typeface="Lexend"/>
                <a:cs typeface="Lexend"/>
                <a:sym typeface="Lexend"/>
                <a:hlinkClick r:id="rId3">
                  <a:extLst>
                    <a:ext uri="{A12FA001-AC4F-418D-AE19-62706E023703}">
                      <ahyp:hlinkClr xmlns:ahyp="http://schemas.microsoft.com/office/drawing/2018/hyperlinkcolor" val="tx"/>
                    </a:ext>
                  </a:extLst>
                </a:hlinkClick>
              </a:rPr>
              <a:t>https://bit.ly/ArtMoveQuiz</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a08e7ed72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a08e7ed720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a2e25d208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a2e25d208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Please feel free to change the sample creations.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a2e25d208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a2e25d208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a2e25d208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a2e25d208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a2e25d208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a2e25d208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hyperlink" Target="http://drive.google.com/file/d/193ZMwTtM7aHSkXzV5GBubo44sSpSbris/vie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7" name="Google Shape;57;p13"/>
          <p:cNvSpPr txBox="1"/>
          <p:nvPr/>
        </p:nvSpPr>
        <p:spPr>
          <a:xfrm>
            <a:off x="367900" y="1223286"/>
            <a:ext cx="4108200" cy="1493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900" b="1" dirty="0">
                <a:solidFill>
                  <a:schemeClr val="lt1"/>
                </a:solidFill>
                <a:latin typeface="Poppins"/>
                <a:ea typeface="Poppins"/>
                <a:cs typeface="Poppins"/>
                <a:sym typeface="Poppins"/>
              </a:rPr>
              <a:t>TEACHING DECK</a:t>
            </a:r>
            <a:r>
              <a:rPr lang="en" sz="1000" dirty="0">
                <a:solidFill>
                  <a:schemeClr val="lt1"/>
                </a:solidFill>
                <a:latin typeface="Poppins"/>
                <a:ea typeface="Poppins"/>
                <a:cs typeface="Poppins"/>
                <a:sym typeface="Poppins"/>
              </a:rPr>
              <a:t> </a:t>
            </a:r>
            <a:br>
              <a:rPr lang="en" sz="1000" dirty="0">
                <a:solidFill>
                  <a:schemeClr val="lt1"/>
                </a:solidFill>
                <a:latin typeface="Poppins"/>
                <a:ea typeface="Poppins"/>
                <a:cs typeface="Poppins"/>
                <a:sym typeface="Poppins"/>
              </a:rPr>
            </a:br>
            <a:br>
              <a:rPr lang="en" sz="1000" dirty="0">
                <a:solidFill>
                  <a:schemeClr val="lt1"/>
                </a:solidFill>
                <a:latin typeface="Poppins"/>
                <a:ea typeface="Poppins"/>
                <a:cs typeface="Poppins"/>
                <a:sym typeface="Poppins"/>
              </a:rPr>
            </a:br>
            <a:r>
              <a:rPr lang="en" sz="3700" dirty="0">
                <a:solidFill>
                  <a:schemeClr val="lt1"/>
                </a:solidFill>
                <a:latin typeface="Poppins SemiBold"/>
                <a:ea typeface="Poppins SemiBold"/>
                <a:cs typeface="Poppins SemiBold"/>
                <a:sym typeface="Poppins SemiBold"/>
              </a:rPr>
              <a:t>Art styles exploration with emerging technologies</a:t>
            </a:r>
            <a:endParaRPr sz="3700" dirty="0">
              <a:solidFill>
                <a:schemeClr val="lt1"/>
              </a:solidFill>
              <a:latin typeface="Poppins SemiBold"/>
              <a:ea typeface="Poppins SemiBold"/>
              <a:cs typeface="Poppins SemiBold"/>
              <a:sym typeface="Poppins SemiBold"/>
            </a:endParaRPr>
          </a:p>
        </p:txBody>
      </p:sp>
      <p:sp>
        <p:nvSpPr>
          <p:cNvPr id="59" name="Google Shape;59;p13"/>
          <p:cNvSpPr txBox="1"/>
          <p:nvPr/>
        </p:nvSpPr>
        <p:spPr>
          <a:xfrm>
            <a:off x="367900" y="4394745"/>
            <a:ext cx="3990600" cy="8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rgbClr val="FFFFFF"/>
                </a:solidFill>
                <a:latin typeface="Poppins"/>
                <a:ea typeface="Poppins"/>
                <a:cs typeface="Poppins"/>
                <a:sym typeface="Poppins"/>
              </a:rPr>
              <a:t>Learn about art styles and movements using AR and AI technologies.</a:t>
            </a:r>
            <a:endParaRPr sz="3700" dirty="0">
              <a:solidFill>
                <a:schemeClr val="lt1"/>
              </a:solidFill>
              <a:latin typeface="Poppins SemiBold"/>
              <a:ea typeface="Poppins SemiBold"/>
              <a:cs typeface="Poppins SemiBold"/>
              <a:sym typeface="Poppins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p:nvPr/>
        </p:nvSpPr>
        <p:spPr>
          <a:xfrm>
            <a:off x="381000" y="393700"/>
            <a:ext cx="78993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Art Styles / Art Movements</a:t>
            </a:r>
            <a:endParaRPr sz="3800">
              <a:solidFill>
                <a:srgbClr val="0A7982"/>
              </a:solidFill>
              <a:latin typeface="Poppins SemiBold"/>
              <a:ea typeface="Poppins SemiBold"/>
              <a:cs typeface="Poppins SemiBold"/>
              <a:sym typeface="Poppins SemiBold"/>
            </a:endParaRPr>
          </a:p>
        </p:txBody>
      </p:sp>
      <p:sp>
        <p:nvSpPr>
          <p:cNvPr id="65" name="Google Shape;65;p14"/>
          <p:cNvSpPr txBox="1"/>
          <p:nvPr/>
        </p:nvSpPr>
        <p:spPr>
          <a:xfrm>
            <a:off x="393700" y="1028700"/>
            <a:ext cx="78993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A7982"/>
                </a:solidFill>
                <a:latin typeface="Poppins"/>
                <a:ea typeface="Poppins"/>
                <a:cs typeface="Poppins"/>
                <a:sym typeface="Poppins"/>
              </a:rPr>
              <a:t>Which art styles/art movements do you know? </a:t>
            </a:r>
            <a:endParaRPr sz="1600">
              <a:solidFill>
                <a:srgbClr val="0A7982"/>
              </a:solidFill>
              <a:latin typeface="Poppins"/>
              <a:ea typeface="Poppins"/>
              <a:cs typeface="Poppins"/>
              <a:sym typeface="Poppins"/>
            </a:endParaRPr>
          </a:p>
        </p:txBody>
      </p:sp>
      <p:pic>
        <p:nvPicPr>
          <p:cNvPr id="67" name="Google Shape;67;p14"/>
          <p:cNvPicPr preferRelativeResize="0"/>
          <p:nvPr/>
        </p:nvPicPr>
        <p:blipFill>
          <a:blip r:embed="rId4">
            <a:alphaModFix/>
          </a:blip>
          <a:stretch>
            <a:fillRect/>
          </a:stretch>
        </p:blipFill>
        <p:spPr>
          <a:xfrm>
            <a:off x="613725" y="1485998"/>
            <a:ext cx="2166476" cy="2858874"/>
          </a:xfrm>
          <a:prstGeom prst="rect">
            <a:avLst/>
          </a:prstGeom>
          <a:noFill/>
          <a:ln w="9525" cap="flat" cmpd="sng">
            <a:solidFill>
              <a:schemeClr val="dk2"/>
            </a:solidFill>
            <a:prstDash val="solid"/>
            <a:round/>
            <a:headEnd type="none" w="sm" len="sm"/>
            <a:tailEnd type="none" w="sm" len="sm"/>
          </a:ln>
        </p:spPr>
      </p:pic>
      <p:pic>
        <p:nvPicPr>
          <p:cNvPr id="68" name="Google Shape;68;p14"/>
          <p:cNvPicPr preferRelativeResize="0"/>
          <p:nvPr/>
        </p:nvPicPr>
        <p:blipFill>
          <a:blip r:embed="rId5">
            <a:alphaModFix/>
          </a:blip>
          <a:stretch>
            <a:fillRect/>
          </a:stretch>
        </p:blipFill>
        <p:spPr>
          <a:xfrm>
            <a:off x="3106437" y="2149710"/>
            <a:ext cx="2606726" cy="1531450"/>
          </a:xfrm>
          <a:prstGeom prst="rect">
            <a:avLst/>
          </a:prstGeom>
          <a:noFill/>
          <a:ln w="9525" cap="flat" cmpd="sng">
            <a:solidFill>
              <a:schemeClr val="dk2"/>
            </a:solidFill>
            <a:prstDash val="solid"/>
            <a:round/>
            <a:headEnd type="none" w="sm" len="sm"/>
            <a:tailEnd type="none" w="sm" len="sm"/>
          </a:ln>
        </p:spPr>
      </p:pic>
      <p:sp>
        <p:nvSpPr>
          <p:cNvPr id="69" name="Google Shape;69;p14"/>
          <p:cNvSpPr txBox="1"/>
          <p:nvPr/>
        </p:nvSpPr>
        <p:spPr>
          <a:xfrm>
            <a:off x="639675" y="4346338"/>
            <a:ext cx="2166600" cy="5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Lexend"/>
                <a:ea typeface="Lexend"/>
                <a:cs typeface="Lexend"/>
                <a:sym typeface="Lexend"/>
              </a:rPr>
              <a:t>Post-Impressionism </a:t>
            </a:r>
            <a:endParaRPr sz="1200">
              <a:solidFill>
                <a:schemeClr val="dk2"/>
              </a:solidFill>
              <a:latin typeface="Lexend"/>
              <a:ea typeface="Lexend"/>
              <a:cs typeface="Lexend"/>
              <a:sym typeface="Lexend"/>
            </a:endParaRPr>
          </a:p>
        </p:txBody>
      </p:sp>
      <p:sp>
        <p:nvSpPr>
          <p:cNvPr id="70" name="Google Shape;70;p14"/>
          <p:cNvSpPr txBox="1"/>
          <p:nvPr/>
        </p:nvSpPr>
        <p:spPr>
          <a:xfrm>
            <a:off x="3302338" y="4346338"/>
            <a:ext cx="2241000" cy="5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Lexend"/>
                <a:ea typeface="Lexend"/>
                <a:cs typeface="Lexend"/>
                <a:sym typeface="Lexend"/>
              </a:rPr>
              <a:t>Abstract Modern Art</a:t>
            </a:r>
            <a:endParaRPr sz="1200">
              <a:solidFill>
                <a:schemeClr val="dk2"/>
              </a:solidFill>
              <a:latin typeface="Lexend"/>
              <a:ea typeface="Lexend"/>
              <a:cs typeface="Lexend"/>
              <a:sym typeface="Lexend"/>
            </a:endParaRPr>
          </a:p>
        </p:txBody>
      </p:sp>
      <p:pic>
        <p:nvPicPr>
          <p:cNvPr id="71" name="Google Shape;71;p14"/>
          <p:cNvPicPr preferRelativeResize="0"/>
          <p:nvPr/>
        </p:nvPicPr>
        <p:blipFill>
          <a:blip r:embed="rId6">
            <a:alphaModFix/>
          </a:blip>
          <a:stretch>
            <a:fillRect/>
          </a:stretch>
        </p:blipFill>
        <p:spPr>
          <a:xfrm>
            <a:off x="6039400" y="1555872"/>
            <a:ext cx="2241000" cy="2719125"/>
          </a:xfrm>
          <a:prstGeom prst="rect">
            <a:avLst/>
          </a:prstGeom>
          <a:noFill/>
          <a:ln w="9525" cap="flat" cmpd="sng">
            <a:solidFill>
              <a:schemeClr val="dk2"/>
            </a:solidFill>
            <a:prstDash val="solid"/>
            <a:round/>
            <a:headEnd type="none" w="sm" len="sm"/>
            <a:tailEnd type="none" w="sm" len="sm"/>
          </a:ln>
        </p:spPr>
      </p:pic>
      <p:sp>
        <p:nvSpPr>
          <p:cNvPr id="72" name="Google Shape;72;p14"/>
          <p:cNvSpPr txBox="1"/>
          <p:nvPr/>
        </p:nvSpPr>
        <p:spPr>
          <a:xfrm>
            <a:off x="6039400" y="4346338"/>
            <a:ext cx="2241000" cy="5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Lexend"/>
                <a:ea typeface="Lexend"/>
                <a:cs typeface="Lexend"/>
                <a:sym typeface="Lexend"/>
              </a:rPr>
              <a:t>Cubism</a:t>
            </a:r>
            <a:endParaRPr sz="1200">
              <a:solidFill>
                <a:schemeClr val="dk2"/>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15"/>
          <p:cNvSpPr txBox="1"/>
          <p:nvPr/>
        </p:nvSpPr>
        <p:spPr>
          <a:xfrm>
            <a:off x="381000" y="393700"/>
            <a:ext cx="80283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Art Styles and Art Movements</a:t>
            </a:r>
            <a:endParaRPr sz="3800">
              <a:solidFill>
                <a:srgbClr val="0A7982"/>
              </a:solidFill>
              <a:latin typeface="Poppins SemiBold"/>
              <a:ea typeface="Poppins SemiBold"/>
              <a:cs typeface="Poppins SemiBold"/>
              <a:sym typeface="Poppins SemiBold"/>
            </a:endParaRPr>
          </a:p>
        </p:txBody>
      </p:sp>
      <p:sp>
        <p:nvSpPr>
          <p:cNvPr id="78" name="Google Shape;78;p15"/>
          <p:cNvSpPr txBox="1"/>
          <p:nvPr/>
        </p:nvSpPr>
        <p:spPr>
          <a:xfrm>
            <a:off x="393700" y="1028700"/>
            <a:ext cx="80157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A7982"/>
                </a:solidFill>
                <a:latin typeface="Poppins"/>
                <a:ea typeface="Poppins"/>
                <a:cs typeface="Poppins"/>
                <a:sym typeface="Poppins"/>
              </a:rPr>
              <a:t>What are art styles and art movements?</a:t>
            </a:r>
            <a:endParaRPr sz="1600">
              <a:solidFill>
                <a:srgbClr val="0A7982"/>
              </a:solidFill>
              <a:latin typeface="Poppins"/>
              <a:ea typeface="Poppins"/>
              <a:cs typeface="Poppins"/>
              <a:sym typeface="Poppins"/>
            </a:endParaRPr>
          </a:p>
        </p:txBody>
      </p:sp>
      <p:sp>
        <p:nvSpPr>
          <p:cNvPr id="80" name="Google Shape;80;p15"/>
          <p:cNvSpPr txBox="1"/>
          <p:nvPr/>
        </p:nvSpPr>
        <p:spPr>
          <a:xfrm>
            <a:off x="538275" y="1502675"/>
            <a:ext cx="5685600" cy="317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Lexend"/>
                <a:ea typeface="Lexend"/>
                <a:cs typeface="Lexend"/>
                <a:sym typeface="Lexend"/>
              </a:rPr>
              <a:t>An </a:t>
            </a:r>
            <a:r>
              <a:rPr lang="en" sz="1600" b="1">
                <a:solidFill>
                  <a:schemeClr val="dk2"/>
                </a:solidFill>
                <a:latin typeface="Lexend"/>
                <a:ea typeface="Lexend"/>
                <a:cs typeface="Lexend"/>
                <a:sym typeface="Lexend"/>
              </a:rPr>
              <a:t>art movement</a:t>
            </a:r>
            <a:r>
              <a:rPr lang="en" sz="1600">
                <a:solidFill>
                  <a:schemeClr val="dk2"/>
                </a:solidFill>
                <a:latin typeface="Lexend"/>
                <a:ea typeface="Lexend"/>
                <a:cs typeface="Lexend"/>
                <a:sym typeface="Lexend"/>
              </a:rPr>
              <a:t> is a tendency or style in art with a specific common philosophy or goal, followed by a group of artists during a specific period of time. </a:t>
            </a:r>
            <a:endParaRPr sz="1600">
              <a:solidFill>
                <a:schemeClr val="dk2"/>
              </a:solidFill>
              <a:latin typeface="Lexend"/>
              <a:ea typeface="Lexend"/>
              <a:cs typeface="Lexend"/>
              <a:sym typeface="Lexend"/>
            </a:endParaRPr>
          </a:p>
          <a:p>
            <a:pPr marL="0" lvl="0" indent="0" algn="l" rtl="0">
              <a:spcBef>
                <a:spcPts val="0"/>
              </a:spcBef>
              <a:spcAft>
                <a:spcPts val="0"/>
              </a:spcAft>
              <a:buNone/>
            </a:pPr>
            <a:endParaRPr sz="1600">
              <a:solidFill>
                <a:schemeClr val="dk2"/>
              </a:solidFill>
              <a:latin typeface="Lexend"/>
              <a:ea typeface="Lexend"/>
              <a:cs typeface="Lexend"/>
              <a:sym typeface="Lexend"/>
            </a:endParaRPr>
          </a:p>
          <a:p>
            <a:pPr marL="0" lvl="0" indent="0" algn="l" rtl="0">
              <a:spcBef>
                <a:spcPts val="0"/>
              </a:spcBef>
              <a:spcAft>
                <a:spcPts val="0"/>
              </a:spcAft>
              <a:buNone/>
            </a:pPr>
            <a:r>
              <a:rPr lang="en" sz="1600">
                <a:solidFill>
                  <a:schemeClr val="dk2"/>
                </a:solidFill>
                <a:latin typeface="Lexend"/>
                <a:ea typeface="Lexend"/>
                <a:cs typeface="Lexend"/>
                <a:sym typeface="Lexend"/>
              </a:rPr>
              <a:t>Some popular art movements or styles include: </a:t>
            </a:r>
            <a:endParaRPr sz="1600">
              <a:solidFill>
                <a:schemeClr val="dk2"/>
              </a:solidFill>
              <a:latin typeface="Lexend"/>
              <a:ea typeface="Lexend"/>
              <a:cs typeface="Lexend"/>
              <a:sym typeface="Lexend"/>
            </a:endParaRPr>
          </a:p>
          <a:p>
            <a:pPr marL="0" lvl="0" indent="0" algn="l" rtl="0">
              <a:spcBef>
                <a:spcPts val="0"/>
              </a:spcBef>
              <a:spcAft>
                <a:spcPts val="0"/>
              </a:spcAft>
              <a:buNone/>
            </a:pPr>
            <a:endParaRPr sz="1600">
              <a:solidFill>
                <a:schemeClr val="dk2"/>
              </a:solidFill>
              <a:latin typeface="Lexend"/>
              <a:ea typeface="Lexend"/>
              <a:cs typeface="Lexend"/>
              <a:sym typeface="Lexend"/>
            </a:endParaRPr>
          </a:p>
          <a:p>
            <a:pPr marL="457200" lvl="0" indent="-330200" algn="l" rtl="0">
              <a:spcBef>
                <a:spcPts val="0"/>
              </a:spcBef>
              <a:spcAft>
                <a:spcPts val="0"/>
              </a:spcAft>
              <a:buClr>
                <a:schemeClr val="dk2"/>
              </a:buClr>
              <a:buSzPts val="1600"/>
              <a:buFont typeface="Lexend"/>
              <a:buChar char="●"/>
            </a:pPr>
            <a:r>
              <a:rPr lang="en" sz="1600">
                <a:solidFill>
                  <a:schemeClr val="dk2"/>
                </a:solidFill>
                <a:latin typeface="Lexend"/>
                <a:ea typeface="Lexend"/>
                <a:cs typeface="Lexend"/>
                <a:sym typeface="Lexend"/>
              </a:rPr>
              <a:t>Abstract Expressionism</a:t>
            </a:r>
            <a:endParaRPr sz="1600">
              <a:solidFill>
                <a:schemeClr val="dk2"/>
              </a:solidFill>
              <a:latin typeface="Lexend"/>
              <a:ea typeface="Lexend"/>
              <a:cs typeface="Lexend"/>
              <a:sym typeface="Lexend"/>
            </a:endParaRPr>
          </a:p>
          <a:p>
            <a:pPr marL="457200" lvl="0" indent="-330200" algn="l" rtl="0">
              <a:spcBef>
                <a:spcPts val="0"/>
              </a:spcBef>
              <a:spcAft>
                <a:spcPts val="0"/>
              </a:spcAft>
              <a:buClr>
                <a:schemeClr val="dk2"/>
              </a:buClr>
              <a:buSzPts val="1600"/>
              <a:buFont typeface="Lexend"/>
              <a:buChar char="●"/>
            </a:pPr>
            <a:r>
              <a:rPr lang="en" sz="1600">
                <a:solidFill>
                  <a:schemeClr val="dk2"/>
                </a:solidFill>
                <a:latin typeface="Lexend"/>
                <a:ea typeface="Lexend"/>
                <a:cs typeface="Lexend"/>
                <a:sym typeface="Lexend"/>
              </a:rPr>
              <a:t>Cubism</a:t>
            </a:r>
            <a:endParaRPr sz="1600">
              <a:solidFill>
                <a:schemeClr val="dk2"/>
              </a:solidFill>
              <a:latin typeface="Lexend"/>
              <a:ea typeface="Lexend"/>
              <a:cs typeface="Lexend"/>
              <a:sym typeface="Lexend"/>
            </a:endParaRPr>
          </a:p>
          <a:p>
            <a:pPr marL="457200" lvl="0" indent="-330200" algn="l" rtl="0">
              <a:spcBef>
                <a:spcPts val="0"/>
              </a:spcBef>
              <a:spcAft>
                <a:spcPts val="0"/>
              </a:spcAft>
              <a:buClr>
                <a:schemeClr val="dk2"/>
              </a:buClr>
              <a:buSzPts val="1600"/>
              <a:buFont typeface="Lexend"/>
              <a:buChar char="●"/>
            </a:pPr>
            <a:r>
              <a:rPr lang="en" sz="1600">
                <a:solidFill>
                  <a:schemeClr val="dk2"/>
                </a:solidFill>
                <a:latin typeface="Lexend"/>
                <a:ea typeface="Lexend"/>
                <a:cs typeface="Lexend"/>
                <a:sym typeface="Lexend"/>
              </a:rPr>
              <a:t>Impressionism &amp; Post Impressionism</a:t>
            </a:r>
            <a:endParaRPr sz="1600">
              <a:solidFill>
                <a:schemeClr val="dk2"/>
              </a:solidFill>
              <a:latin typeface="Lexend"/>
              <a:ea typeface="Lexend"/>
              <a:cs typeface="Lexend"/>
              <a:sym typeface="Lexend"/>
            </a:endParaRPr>
          </a:p>
          <a:p>
            <a:pPr marL="457200" lvl="0" indent="-330200" algn="l" rtl="0">
              <a:spcBef>
                <a:spcPts val="0"/>
              </a:spcBef>
              <a:spcAft>
                <a:spcPts val="0"/>
              </a:spcAft>
              <a:buClr>
                <a:schemeClr val="dk2"/>
              </a:buClr>
              <a:buSzPts val="1600"/>
              <a:buFont typeface="Lexend"/>
              <a:buChar char="●"/>
            </a:pPr>
            <a:r>
              <a:rPr lang="en" sz="1600">
                <a:solidFill>
                  <a:schemeClr val="dk2"/>
                </a:solidFill>
                <a:latin typeface="Lexend"/>
                <a:ea typeface="Lexend"/>
                <a:cs typeface="Lexend"/>
                <a:sym typeface="Lexend"/>
              </a:rPr>
              <a:t>Digital Art</a:t>
            </a:r>
            <a:endParaRPr sz="1600">
              <a:solidFill>
                <a:schemeClr val="dk2"/>
              </a:solidFill>
              <a:latin typeface="Lexend"/>
              <a:ea typeface="Lexend"/>
              <a:cs typeface="Lexend"/>
              <a:sym typeface="Lexend"/>
            </a:endParaRPr>
          </a:p>
          <a:p>
            <a:pPr marL="457200" lvl="0" indent="-330200" algn="l" rtl="0">
              <a:spcBef>
                <a:spcPts val="0"/>
              </a:spcBef>
              <a:spcAft>
                <a:spcPts val="0"/>
              </a:spcAft>
              <a:buClr>
                <a:schemeClr val="dk2"/>
              </a:buClr>
              <a:buSzPts val="1600"/>
              <a:buFont typeface="Lexend"/>
              <a:buChar char="●"/>
            </a:pPr>
            <a:r>
              <a:rPr lang="en" sz="1600">
                <a:solidFill>
                  <a:schemeClr val="dk2"/>
                </a:solidFill>
                <a:latin typeface="Lexend"/>
                <a:ea typeface="Lexend"/>
                <a:cs typeface="Lexend"/>
                <a:sym typeface="Lexend"/>
              </a:rPr>
              <a:t>Street At</a:t>
            </a:r>
            <a:endParaRPr sz="1600">
              <a:solidFill>
                <a:schemeClr val="dk2"/>
              </a:solidFill>
              <a:latin typeface="Lexend"/>
              <a:ea typeface="Lexend"/>
              <a:cs typeface="Lexend"/>
              <a:sym typeface="Lexend"/>
            </a:endParaRPr>
          </a:p>
          <a:p>
            <a:pPr marL="457200" lvl="0" indent="-330200" algn="l" rtl="0">
              <a:spcBef>
                <a:spcPts val="0"/>
              </a:spcBef>
              <a:spcAft>
                <a:spcPts val="0"/>
              </a:spcAft>
              <a:buClr>
                <a:schemeClr val="dk2"/>
              </a:buClr>
              <a:buSzPts val="1600"/>
              <a:buFont typeface="Lexend"/>
              <a:buChar char="●"/>
            </a:pPr>
            <a:r>
              <a:rPr lang="en" sz="1600">
                <a:solidFill>
                  <a:schemeClr val="dk2"/>
                </a:solidFill>
                <a:latin typeface="Lexend"/>
                <a:ea typeface="Lexend"/>
                <a:cs typeface="Lexend"/>
                <a:sym typeface="Lexend"/>
              </a:rPr>
              <a:t>Pop Art.</a:t>
            </a:r>
            <a:endParaRPr sz="1600">
              <a:solidFill>
                <a:schemeClr val="dk2"/>
              </a:solidFill>
              <a:latin typeface="Lexend"/>
              <a:ea typeface="Lexend"/>
              <a:cs typeface="Lexend"/>
              <a:sym typeface="Lexend"/>
            </a:endParaRPr>
          </a:p>
        </p:txBody>
      </p:sp>
      <p:pic>
        <p:nvPicPr>
          <p:cNvPr id="81" name="Google Shape;81;p15"/>
          <p:cNvPicPr preferRelativeResize="0"/>
          <p:nvPr/>
        </p:nvPicPr>
        <p:blipFill>
          <a:blip r:embed="rId4">
            <a:alphaModFix/>
          </a:blip>
          <a:stretch>
            <a:fillRect/>
          </a:stretch>
        </p:blipFill>
        <p:spPr>
          <a:xfrm>
            <a:off x="6223875" y="1617925"/>
            <a:ext cx="2577101" cy="25771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p16"/>
          <p:cNvSpPr txBox="1"/>
          <p:nvPr/>
        </p:nvSpPr>
        <p:spPr>
          <a:xfrm>
            <a:off x="381000" y="393700"/>
            <a:ext cx="80283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rgbClr val="0A7982"/>
                </a:solidFill>
                <a:latin typeface="Poppins SemiBold"/>
                <a:ea typeface="Poppins SemiBold"/>
                <a:cs typeface="Poppins SemiBold"/>
                <a:sym typeface="Poppins SemiBold"/>
              </a:rPr>
              <a:t>Which 20th century art movement are you?</a:t>
            </a:r>
            <a:endParaRPr sz="2700">
              <a:solidFill>
                <a:srgbClr val="0A7982"/>
              </a:solidFill>
              <a:latin typeface="Poppins SemiBold"/>
              <a:ea typeface="Poppins SemiBold"/>
              <a:cs typeface="Poppins SemiBold"/>
              <a:sym typeface="Poppins SemiBold"/>
            </a:endParaRPr>
          </a:p>
        </p:txBody>
      </p:sp>
      <p:sp>
        <p:nvSpPr>
          <p:cNvPr id="87" name="Google Shape;87;p16"/>
          <p:cNvSpPr txBox="1"/>
          <p:nvPr/>
        </p:nvSpPr>
        <p:spPr>
          <a:xfrm>
            <a:off x="387300" y="851050"/>
            <a:ext cx="80157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A7982"/>
                </a:solidFill>
                <a:latin typeface="Poppins"/>
                <a:ea typeface="Poppins"/>
                <a:cs typeface="Poppins"/>
                <a:sym typeface="Poppins"/>
              </a:rPr>
              <a:t>Class personality quiz:</a:t>
            </a:r>
            <a:endParaRPr sz="1600">
              <a:solidFill>
                <a:srgbClr val="0A7982"/>
              </a:solidFill>
              <a:latin typeface="Poppins"/>
              <a:ea typeface="Poppins"/>
              <a:cs typeface="Poppins"/>
              <a:sym typeface="Poppins"/>
            </a:endParaRPr>
          </a:p>
        </p:txBody>
      </p:sp>
      <p:sp>
        <p:nvSpPr>
          <p:cNvPr id="89" name="Google Shape;89;p16"/>
          <p:cNvSpPr txBox="1"/>
          <p:nvPr/>
        </p:nvSpPr>
        <p:spPr>
          <a:xfrm>
            <a:off x="538275" y="1502675"/>
            <a:ext cx="5685600" cy="317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u="sng">
                <a:solidFill>
                  <a:schemeClr val="dk2"/>
                </a:solidFill>
                <a:latin typeface="Lexend"/>
                <a:ea typeface="Lexend"/>
                <a:cs typeface="Lexend"/>
                <a:sym typeface="Lexend"/>
              </a:rPr>
              <a:t>Questions:</a:t>
            </a:r>
            <a:endParaRPr sz="1600" b="1" u="sng">
              <a:solidFill>
                <a:schemeClr val="dk2"/>
              </a:solidFill>
              <a:latin typeface="Lexend"/>
              <a:ea typeface="Lexend"/>
              <a:cs typeface="Lexend"/>
              <a:sym typeface="Lexend"/>
            </a:endParaRPr>
          </a:p>
          <a:p>
            <a:pPr marL="457200" lvl="0" indent="-311150" algn="l" rtl="0">
              <a:spcBef>
                <a:spcPts val="0"/>
              </a:spcBef>
              <a:spcAft>
                <a:spcPts val="0"/>
              </a:spcAft>
              <a:buClr>
                <a:schemeClr val="dk2"/>
              </a:buClr>
              <a:buSzPts val="1300"/>
              <a:buFont typeface="Lexend"/>
              <a:buChar char="●"/>
            </a:pPr>
            <a:r>
              <a:rPr lang="en" sz="1300" b="1">
                <a:solidFill>
                  <a:schemeClr val="dk2"/>
                </a:solidFill>
                <a:latin typeface="Lexend"/>
                <a:ea typeface="Lexend"/>
                <a:cs typeface="Lexend"/>
                <a:sym typeface="Lexend"/>
              </a:rPr>
              <a:t>Do you refuse to play the rules (in art)?</a:t>
            </a:r>
            <a:r>
              <a:rPr lang="en" sz="1300">
                <a:solidFill>
                  <a:schemeClr val="dk2"/>
                </a:solidFill>
                <a:latin typeface="Lexend"/>
                <a:ea typeface="Lexend"/>
                <a:cs typeface="Lexend"/>
                <a:sym typeface="Lexend"/>
              </a:rPr>
              <a:t> </a:t>
            </a:r>
            <a:endParaRPr sz="1300">
              <a:solidFill>
                <a:schemeClr val="dk2"/>
              </a:solidFill>
              <a:latin typeface="Lexend"/>
              <a:ea typeface="Lexend"/>
              <a:cs typeface="Lexend"/>
              <a:sym typeface="Lexend"/>
            </a:endParaRPr>
          </a:p>
          <a:p>
            <a:pPr marL="914400" lvl="1" indent="-311150" algn="l" rtl="0">
              <a:spcBef>
                <a:spcPts val="0"/>
              </a:spcBef>
              <a:spcAft>
                <a:spcPts val="0"/>
              </a:spcAft>
              <a:buClr>
                <a:schemeClr val="dk2"/>
              </a:buClr>
              <a:buSzPts val="1300"/>
              <a:buFont typeface="Lexend"/>
              <a:buChar char="○"/>
            </a:pPr>
            <a:r>
              <a:rPr lang="en" sz="1300">
                <a:solidFill>
                  <a:schemeClr val="dk2"/>
                </a:solidFill>
                <a:latin typeface="Lexend"/>
                <a:ea typeface="Lexend"/>
                <a:cs typeface="Lexend"/>
                <a:sym typeface="Lexend"/>
              </a:rPr>
              <a:t>Dadaism</a:t>
            </a:r>
            <a:endParaRPr sz="1300">
              <a:solidFill>
                <a:schemeClr val="dk2"/>
              </a:solidFill>
              <a:latin typeface="Lexend"/>
              <a:ea typeface="Lexend"/>
              <a:cs typeface="Lexend"/>
              <a:sym typeface="Lexend"/>
            </a:endParaRPr>
          </a:p>
          <a:p>
            <a:pPr marL="457200" lvl="0" indent="-311150" algn="l" rtl="0">
              <a:spcBef>
                <a:spcPts val="0"/>
              </a:spcBef>
              <a:spcAft>
                <a:spcPts val="0"/>
              </a:spcAft>
              <a:buClr>
                <a:schemeClr val="dk2"/>
              </a:buClr>
              <a:buSzPts val="1300"/>
              <a:buFont typeface="Lexend"/>
              <a:buChar char="●"/>
            </a:pPr>
            <a:r>
              <a:rPr lang="en" sz="1300" b="1">
                <a:solidFill>
                  <a:schemeClr val="dk2"/>
                </a:solidFill>
                <a:latin typeface="Lexend"/>
                <a:ea typeface="Lexend"/>
                <a:cs typeface="Lexend"/>
                <a:sym typeface="Lexend"/>
              </a:rPr>
              <a:t>Do you see the world in a different way?</a:t>
            </a:r>
            <a:r>
              <a:rPr lang="en" sz="1300">
                <a:solidFill>
                  <a:schemeClr val="dk2"/>
                </a:solidFill>
                <a:latin typeface="Lexend"/>
                <a:ea typeface="Lexend"/>
                <a:cs typeface="Lexend"/>
                <a:sym typeface="Lexend"/>
              </a:rPr>
              <a:t> </a:t>
            </a:r>
            <a:endParaRPr sz="1300">
              <a:solidFill>
                <a:schemeClr val="dk2"/>
              </a:solidFill>
              <a:latin typeface="Lexend"/>
              <a:ea typeface="Lexend"/>
              <a:cs typeface="Lexend"/>
              <a:sym typeface="Lexend"/>
            </a:endParaRPr>
          </a:p>
          <a:p>
            <a:pPr marL="914400" lvl="1" indent="-311150" algn="l" rtl="0">
              <a:spcBef>
                <a:spcPts val="0"/>
              </a:spcBef>
              <a:spcAft>
                <a:spcPts val="0"/>
              </a:spcAft>
              <a:buClr>
                <a:schemeClr val="dk2"/>
              </a:buClr>
              <a:buSzPts val="1300"/>
              <a:buFont typeface="Lexend"/>
              <a:buChar char="○"/>
            </a:pPr>
            <a:r>
              <a:rPr lang="en" sz="1300">
                <a:solidFill>
                  <a:schemeClr val="dk2"/>
                </a:solidFill>
                <a:latin typeface="Lexend"/>
                <a:ea typeface="Lexend"/>
                <a:cs typeface="Lexend"/>
                <a:sym typeface="Lexend"/>
              </a:rPr>
              <a:t>Surrealism </a:t>
            </a:r>
            <a:endParaRPr sz="1300">
              <a:solidFill>
                <a:schemeClr val="dk2"/>
              </a:solidFill>
              <a:latin typeface="Lexend"/>
              <a:ea typeface="Lexend"/>
              <a:cs typeface="Lexend"/>
              <a:sym typeface="Lexend"/>
            </a:endParaRPr>
          </a:p>
          <a:p>
            <a:pPr marL="457200" lvl="0" indent="-311150" algn="l" rtl="0">
              <a:spcBef>
                <a:spcPts val="0"/>
              </a:spcBef>
              <a:spcAft>
                <a:spcPts val="0"/>
              </a:spcAft>
              <a:buClr>
                <a:schemeClr val="dk2"/>
              </a:buClr>
              <a:buSzPts val="1300"/>
              <a:buFont typeface="Lexend"/>
              <a:buChar char="●"/>
            </a:pPr>
            <a:r>
              <a:rPr lang="en" sz="1300" b="1">
                <a:solidFill>
                  <a:schemeClr val="dk2"/>
                </a:solidFill>
                <a:latin typeface="Lexend"/>
                <a:ea typeface="Lexend"/>
                <a:cs typeface="Lexend"/>
                <a:sym typeface="Lexend"/>
              </a:rPr>
              <a:t>Do you like to keep things simple and efficient? </a:t>
            </a:r>
            <a:endParaRPr sz="1300" b="1">
              <a:solidFill>
                <a:schemeClr val="dk2"/>
              </a:solidFill>
              <a:latin typeface="Lexend"/>
              <a:ea typeface="Lexend"/>
              <a:cs typeface="Lexend"/>
              <a:sym typeface="Lexend"/>
            </a:endParaRPr>
          </a:p>
          <a:p>
            <a:pPr marL="914400" lvl="1" indent="-311150" algn="l" rtl="0">
              <a:spcBef>
                <a:spcPts val="0"/>
              </a:spcBef>
              <a:spcAft>
                <a:spcPts val="0"/>
              </a:spcAft>
              <a:buClr>
                <a:schemeClr val="dk2"/>
              </a:buClr>
              <a:buSzPts val="1300"/>
              <a:buFont typeface="Lexend"/>
              <a:buChar char="○"/>
            </a:pPr>
            <a:r>
              <a:rPr lang="en" sz="1300">
                <a:solidFill>
                  <a:schemeClr val="dk2"/>
                </a:solidFill>
                <a:latin typeface="Lexend"/>
                <a:ea typeface="Lexend"/>
                <a:cs typeface="Lexend"/>
                <a:sym typeface="Lexend"/>
              </a:rPr>
              <a:t>Minimalism</a:t>
            </a:r>
            <a:endParaRPr sz="1300">
              <a:solidFill>
                <a:schemeClr val="dk2"/>
              </a:solidFill>
              <a:latin typeface="Lexend"/>
              <a:ea typeface="Lexend"/>
              <a:cs typeface="Lexend"/>
              <a:sym typeface="Lexend"/>
            </a:endParaRPr>
          </a:p>
          <a:p>
            <a:pPr marL="457200" lvl="0" indent="-311150" algn="l" rtl="0">
              <a:spcBef>
                <a:spcPts val="0"/>
              </a:spcBef>
              <a:spcAft>
                <a:spcPts val="0"/>
              </a:spcAft>
              <a:buClr>
                <a:schemeClr val="dk2"/>
              </a:buClr>
              <a:buSzPts val="1300"/>
              <a:buFont typeface="Lexend"/>
              <a:buChar char="●"/>
            </a:pPr>
            <a:r>
              <a:rPr lang="en" sz="1300" b="1">
                <a:solidFill>
                  <a:schemeClr val="dk2"/>
                </a:solidFill>
                <a:latin typeface="Lexend"/>
                <a:ea typeface="Lexend"/>
                <a:cs typeface="Lexend"/>
                <a:sym typeface="Lexend"/>
              </a:rPr>
              <a:t>Are you ruled by your conscience?</a:t>
            </a:r>
            <a:r>
              <a:rPr lang="en" sz="1300">
                <a:solidFill>
                  <a:schemeClr val="dk2"/>
                </a:solidFill>
                <a:latin typeface="Lexend"/>
                <a:ea typeface="Lexend"/>
                <a:cs typeface="Lexend"/>
                <a:sym typeface="Lexend"/>
              </a:rPr>
              <a:t> </a:t>
            </a:r>
            <a:endParaRPr sz="1300">
              <a:solidFill>
                <a:schemeClr val="dk2"/>
              </a:solidFill>
              <a:latin typeface="Lexend"/>
              <a:ea typeface="Lexend"/>
              <a:cs typeface="Lexend"/>
              <a:sym typeface="Lexend"/>
            </a:endParaRPr>
          </a:p>
          <a:p>
            <a:pPr marL="914400" lvl="1" indent="-311150" algn="l" rtl="0">
              <a:spcBef>
                <a:spcPts val="0"/>
              </a:spcBef>
              <a:spcAft>
                <a:spcPts val="0"/>
              </a:spcAft>
              <a:buClr>
                <a:schemeClr val="dk2"/>
              </a:buClr>
              <a:buSzPts val="1300"/>
              <a:buFont typeface="Lexend"/>
              <a:buChar char="○"/>
            </a:pPr>
            <a:r>
              <a:rPr lang="en" sz="1300">
                <a:solidFill>
                  <a:schemeClr val="dk2"/>
                </a:solidFill>
                <a:latin typeface="Lexend"/>
                <a:ea typeface="Lexend"/>
                <a:cs typeface="Lexend"/>
                <a:sym typeface="Lexend"/>
              </a:rPr>
              <a:t>Social Realism</a:t>
            </a:r>
            <a:endParaRPr sz="1300">
              <a:solidFill>
                <a:schemeClr val="dk2"/>
              </a:solidFill>
              <a:latin typeface="Lexend"/>
              <a:ea typeface="Lexend"/>
              <a:cs typeface="Lexend"/>
              <a:sym typeface="Lexend"/>
            </a:endParaRPr>
          </a:p>
          <a:p>
            <a:pPr marL="457200" lvl="0" indent="-311150" algn="l" rtl="0">
              <a:spcBef>
                <a:spcPts val="0"/>
              </a:spcBef>
              <a:spcAft>
                <a:spcPts val="0"/>
              </a:spcAft>
              <a:buClr>
                <a:schemeClr val="dk2"/>
              </a:buClr>
              <a:buSzPts val="1300"/>
              <a:buFont typeface="Lexend"/>
              <a:buChar char="●"/>
            </a:pPr>
            <a:r>
              <a:rPr lang="en" sz="1300" b="1">
                <a:solidFill>
                  <a:schemeClr val="dk2"/>
                </a:solidFill>
                <a:latin typeface="Lexend"/>
                <a:ea typeface="Lexend"/>
                <a:cs typeface="Lexend"/>
                <a:sym typeface="Lexend"/>
              </a:rPr>
              <a:t>Do you like to see things as they really are?</a:t>
            </a:r>
            <a:r>
              <a:rPr lang="en" sz="1300">
                <a:solidFill>
                  <a:schemeClr val="dk2"/>
                </a:solidFill>
                <a:latin typeface="Lexend"/>
                <a:ea typeface="Lexend"/>
                <a:cs typeface="Lexend"/>
                <a:sym typeface="Lexend"/>
              </a:rPr>
              <a:t> </a:t>
            </a:r>
            <a:endParaRPr sz="1300">
              <a:solidFill>
                <a:schemeClr val="dk2"/>
              </a:solidFill>
              <a:latin typeface="Lexend"/>
              <a:ea typeface="Lexend"/>
              <a:cs typeface="Lexend"/>
              <a:sym typeface="Lexend"/>
            </a:endParaRPr>
          </a:p>
          <a:p>
            <a:pPr marL="914400" lvl="1" indent="-311150" algn="l" rtl="0">
              <a:spcBef>
                <a:spcPts val="0"/>
              </a:spcBef>
              <a:spcAft>
                <a:spcPts val="0"/>
              </a:spcAft>
              <a:buClr>
                <a:schemeClr val="dk2"/>
              </a:buClr>
              <a:buSzPts val="1300"/>
              <a:buFont typeface="Lexend"/>
              <a:buChar char="○"/>
            </a:pPr>
            <a:r>
              <a:rPr lang="en" sz="1300">
                <a:solidFill>
                  <a:schemeClr val="dk2"/>
                </a:solidFill>
                <a:latin typeface="Lexend"/>
                <a:ea typeface="Lexend"/>
                <a:cs typeface="Lexend"/>
                <a:sym typeface="Lexend"/>
              </a:rPr>
              <a:t>Photorealism</a:t>
            </a:r>
            <a:endParaRPr sz="1300">
              <a:solidFill>
                <a:schemeClr val="dk2"/>
              </a:solidFill>
              <a:latin typeface="Lexend"/>
              <a:ea typeface="Lexend"/>
              <a:cs typeface="Lexend"/>
              <a:sym typeface="Lexend"/>
            </a:endParaRPr>
          </a:p>
          <a:p>
            <a:pPr marL="457200" lvl="0" indent="0" algn="l" rtl="0">
              <a:spcBef>
                <a:spcPts val="0"/>
              </a:spcBef>
              <a:spcAft>
                <a:spcPts val="0"/>
              </a:spcAft>
              <a:buNone/>
            </a:pPr>
            <a:endParaRPr sz="1300">
              <a:solidFill>
                <a:schemeClr val="dk2"/>
              </a:solidFill>
              <a:latin typeface="Lexend"/>
              <a:ea typeface="Lexend"/>
              <a:cs typeface="Lexend"/>
              <a:sym typeface="Lexend"/>
            </a:endParaRPr>
          </a:p>
        </p:txBody>
      </p:sp>
      <p:pic>
        <p:nvPicPr>
          <p:cNvPr id="90" name="Google Shape;90;p16"/>
          <p:cNvPicPr preferRelativeResize="0"/>
          <p:nvPr/>
        </p:nvPicPr>
        <p:blipFill>
          <a:blip r:embed="rId4">
            <a:alphaModFix/>
          </a:blip>
          <a:stretch>
            <a:fillRect/>
          </a:stretch>
        </p:blipFill>
        <p:spPr>
          <a:xfrm>
            <a:off x="6140975" y="1562200"/>
            <a:ext cx="2577101" cy="2577101"/>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sp>
        <p:nvSpPr>
          <p:cNvPr id="96" name="Google Shape;96;p17"/>
          <p:cNvSpPr txBox="1"/>
          <p:nvPr/>
        </p:nvSpPr>
        <p:spPr>
          <a:xfrm>
            <a:off x="381000" y="393700"/>
            <a:ext cx="76689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Launching the AR experiences</a:t>
            </a:r>
            <a:endParaRPr sz="3800">
              <a:solidFill>
                <a:srgbClr val="0A7982"/>
              </a:solidFill>
              <a:latin typeface="Poppins SemiBold"/>
              <a:ea typeface="Poppins SemiBold"/>
              <a:cs typeface="Poppins SemiBold"/>
              <a:sym typeface="Poppins SemiBold"/>
            </a:endParaRPr>
          </a:p>
        </p:txBody>
      </p:sp>
      <p:sp>
        <p:nvSpPr>
          <p:cNvPr id="97" name="Google Shape;97;p17"/>
          <p:cNvSpPr txBox="1"/>
          <p:nvPr/>
        </p:nvSpPr>
        <p:spPr>
          <a:xfrm>
            <a:off x="393700" y="1028700"/>
            <a:ext cx="41910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A7982"/>
                </a:solidFill>
                <a:latin typeface="Poppins"/>
                <a:ea typeface="Poppins"/>
                <a:cs typeface="Poppins"/>
                <a:sym typeface="Poppins"/>
              </a:rPr>
              <a:t>On Google Arts &amp; Culture</a:t>
            </a:r>
            <a:endParaRPr sz="1600">
              <a:solidFill>
                <a:srgbClr val="0A7982"/>
              </a:solidFill>
              <a:latin typeface="Poppins"/>
              <a:ea typeface="Poppins"/>
              <a:cs typeface="Poppins"/>
              <a:sym typeface="Poppins"/>
            </a:endParaRPr>
          </a:p>
        </p:txBody>
      </p:sp>
      <p:sp>
        <p:nvSpPr>
          <p:cNvPr id="98" name="Google Shape;98;p17"/>
          <p:cNvSpPr txBox="1"/>
          <p:nvPr/>
        </p:nvSpPr>
        <p:spPr>
          <a:xfrm>
            <a:off x="523425" y="1512875"/>
            <a:ext cx="5330400" cy="30021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2"/>
              </a:buClr>
              <a:buSzPts val="1500"/>
              <a:buFont typeface="Lexend Light"/>
              <a:buChar char="●"/>
            </a:pPr>
            <a:r>
              <a:rPr lang="en" sz="1500">
                <a:solidFill>
                  <a:schemeClr val="dk2"/>
                </a:solidFill>
                <a:latin typeface="Lexend Light"/>
                <a:ea typeface="Lexend Light"/>
                <a:cs typeface="Lexend Light"/>
                <a:sym typeface="Lexend Light"/>
              </a:rPr>
              <a:t>Find </a:t>
            </a:r>
            <a:r>
              <a:rPr lang="en" sz="1500" b="1">
                <a:solidFill>
                  <a:schemeClr val="dk2"/>
                </a:solidFill>
                <a:latin typeface="Lexend"/>
                <a:ea typeface="Lexend"/>
                <a:cs typeface="Lexend"/>
                <a:sym typeface="Lexend"/>
              </a:rPr>
              <a:t>Google Arts &amp; Culture</a:t>
            </a:r>
            <a:r>
              <a:rPr lang="en" sz="1500">
                <a:solidFill>
                  <a:schemeClr val="dk2"/>
                </a:solidFill>
                <a:latin typeface="Lexend Light"/>
                <a:ea typeface="Lexend Light"/>
                <a:cs typeface="Lexend Light"/>
                <a:sym typeface="Lexend Light"/>
              </a:rPr>
              <a:t> on the mobile device and launch it.</a:t>
            </a:r>
            <a:endParaRPr sz="1500">
              <a:solidFill>
                <a:schemeClr val="dk2"/>
              </a:solidFill>
              <a:latin typeface="Lexend Light"/>
              <a:ea typeface="Lexend Light"/>
              <a:cs typeface="Lexend Light"/>
              <a:sym typeface="Lexend Light"/>
            </a:endParaRPr>
          </a:p>
          <a:p>
            <a:pPr marL="457200" lvl="0" indent="0" algn="l" rtl="0">
              <a:spcBef>
                <a:spcPts val="0"/>
              </a:spcBef>
              <a:spcAft>
                <a:spcPts val="0"/>
              </a:spcAft>
              <a:buNone/>
            </a:pPr>
            <a:endParaRPr sz="1500">
              <a:solidFill>
                <a:schemeClr val="dk2"/>
              </a:solidFill>
              <a:latin typeface="Lexend Light"/>
              <a:ea typeface="Lexend Light"/>
              <a:cs typeface="Lexend Light"/>
              <a:sym typeface="Lexend Light"/>
            </a:endParaRPr>
          </a:p>
          <a:p>
            <a:pPr marL="457200" lvl="0" indent="-323850" algn="l" rtl="0">
              <a:spcBef>
                <a:spcPts val="0"/>
              </a:spcBef>
              <a:spcAft>
                <a:spcPts val="0"/>
              </a:spcAft>
              <a:buClr>
                <a:schemeClr val="dk2"/>
              </a:buClr>
              <a:buSzPts val="1500"/>
              <a:buFont typeface="Lexend Light"/>
              <a:buChar char="●"/>
            </a:pPr>
            <a:r>
              <a:rPr lang="en" sz="1500">
                <a:solidFill>
                  <a:schemeClr val="dk2"/>
                </a:solidFill>
                <a:latin typeface="Lexend Light"/>
                <a:ea typeface="Lexend Light"/>
                <a:cs typeface="Lexend Light"/>
                <a:sym typeface="Lexend Light"/>
              </a:rPr>
              <a:t>Click on the ‘Play’ icon, then go to the ‘Camera’ button.</a:t>
            </a:r>
            <a:endParaRPr sz="1500">
              <a:solidFill>
                <a:schemeClr val="dk2"/>
              </a:solidFill>
              <a:latin typeface="Lexend Light"/>
              <a:ea typeface="Lexend Light"/>
              <a:cs typeface="Lexend Light"/>
              <a:sym typeface="Lexend Light"/>
            </a:endParaRPr>
          </a:p>
          <a:p>
            <a:pPr marL="457200" lvl="0" indent="0" algn="l" rtl="0">
              <a:spcBef>
                <a:spcPts val="0"/>
              </a:spcBef>
              <a:spcAft>
                <a:spcPts val="0"/>
              </a:spcAft>
              <a:buNone/>
            </a:pPr>
            <a:r>
              <a:rPr lang="en" sz="1500">
                <a:solidFill>
                  <a:schemeClr val="dk2"/>
                </a:solidFill>
                <a:latin typeface="Lexend Light"/>
                <a:ea typeface="Lexend Light"/>
                <a:cs typeface="Lexend Light"/>
                <a:sym typeface="Lexend Light"/>
              </a:rPr>
              <a:t> </a:t>
            </a:r>
            <a:endParaRPr sz="1500">
              <a:solidFill>
                <a:schemeClr val="dk2"/>
              </a:solidFill>
              <a:latin typeface="Lexend Light"/>
              <a:ea typeface="Lexend Light"/>
              <a:cs typeface="Lexend Light"/>
              <a:sym typeface="Lexend Light"/>
            </a:endParaRPr>
          </a:p>
          <a:p>
            <a:pPr marL="457200" lvl="0" indent="-323850" algn="l" rtl="0">
              <a:spcBef>
                <a:spcPts val="0"/>
              </a:spcBef>
              <a:spcAft>
                <a:spcPts val="0"/>
              </a:spcAft>
              <a:buClr>
                <a:schemeClr val="dk2"/>
              </a:buClr>
              <a:buSzPts val="1500"/>
              <a:buFont typeface="Lexend Light"/>
              <a:buChar char="●"/>
            </a:pPr>
            <a:r>
              <a:rPr lang="en" sz="1500">
                <a:solidFill>
                  <a:schemeClr val="dk2"/>
                </a:solidFill>
                <a:latin typeface="Lexend Light"/>
                <a:ea typeface="Lexend Light"/>
                <a:cs typeface="Lexend Light"/>
                <a:sym typeface="Lexend Light"/>
              </a:rPr>
              <a:t>Choose the specific AR experiences you need to complete for your digital notebook:</a:t>
            </a:r>
            <a:endParaRPr sz="1500">
              <a:solidFill>
                <a:schemeClr val="dk2"/>
              </a:solidFill>
              <a:latin typeface="Lexend Light"/>
              <a:ea typeface="Lexend Light"/>
              <a:cs typeface="Lexend Light"/>
              <a:sym typeface="Lexend Light"/>
            </a:endParaRPr>
          </a:p>
          <a:p>
            <a:pPr marL="914400" lvl="1" indent="-323850" algn="l" rtl="0">
              <a:spcBef>
                <a:spcPts val="0"/>
              </a:spcBef>
              <a:spcAft>
                <a:spcPts val="0"/>
              </a:spcAft>
              <a:buClr>
                <a:schemeClr val="dk2"/>
              </a:buClr>
              <a:buSzPts val="1500"/>
              <a:buFont typeface="Lexend Light"/>
              <a:buChar char="○"/>
            </a:pPr>
            <a:r>
              <a:rPr lang="en" sz="1500">
                <a:solidFill>
                  <a:schemeClr val="dk2"/>
                </a:solidFill>
                <a:latin typeface="Lexend Light"/>
                <a:ea typeface="Lexend Light"/>
                <a:cs typeface="Lexend Light"/>
                <a:sym typeface="Lexend Light"/>
              </a:rPr>
              <a:t>Art Filter</a:t>
            </a:r>
            <a:endParaRPr sz="1500">
              <a:solidFill>
                <a:schemeClr val="dk2"/>
              </a:solidFill>
              <a:latin typeface="Lexend Light"/>
              <a:ea typeface="Lexend Light"/>
              <a:cs typeface="Lexend Light"/>
              <a:sym typeface="Lexend Light"/>
            </a:endParaRPr>
          </a:p>
          <a:p>
            <a:pPr marL="914400" lvl="1" indent="-323850" algn="l" rtl="0">
              <a:spcBef>
                <a:spcPts val="0"/>
              </a:spcBef>
              <a:spcAft>
                <a:spcPts val="0"/>
              </a:spcAft>
              <a:buClr>
                <a:schemeClr val="dk2"/>
              </a:buClr>
              <a:buSzPts val="1500"/>
              <a:buFont typeface="Lexend Light"/>
              <a:buChar char="○"/>
            </a:pPr>
            <a:r>
              <a:rPr lang="en" sz="1500">
                <a:solidFill>
                  <a:schemeClr val="dk2"/>
                </a:solidFill>
                <a:latin typeface="Lexend Light"/>
                <a:ea typeface="Lexend Light"/>
                <a:cs typeface="Lexend Light"/>
                <a:sym typeface="Lexend Light"/>
              </a:rPr>
              <a:t>Art Transfer</a:t>
            </a:r>
            <a:endParaRPr sz="1500">
              <a:solidFill>
                <a:schemeClr val="dk2"/>
              </a:solidFill>
              <a:latin typeface="Lexend Light"/>
              <a:ea typeface="Lexend Light"/>
              <a:cs typeface="Lexend Light"/>
              <a:sym typeface="Lexend Light"/>
            </a:endParaRPr>
          </a:p>
          <a:p>
            <a:pPr marL="914400" lvl="1" indent="-323850" algn="l" rtl="0">
              <a:spcBef>
                <a:spcPts val="0"/>
              </a:spcBef>
              <a:spcAft>
                <a:spcPts val="0"/>
              </a:spcAft>
              <a:buClr>
                <a:schemeClr val="dk2"/>
              </a:buClr>
              <a:buSzPts val="1500"/>
              <a:buFont typeface="Lexend Light"/>
              <a:buChar char="○"/>
            </a:pPr>
            <a:r>
              <a:rPr lang="en" sz="1500">
                <a:solidFill>
                  <a:schemeClr val="dk2"/>
                </a:solidFill>
                <a:latin typeface="Lexend Light"/>
                <a:ea typeface="Lexend Light"/>
                <a:cs typeface="Lexend Light"/>
                <a:sym typeface="Lexend Light"/>
              </a:rPr>
              <a:t>Art Selfie</a:t>
            </a:r>
            <a:endParaRPr sz="1500">
              <a:solidFill>
                <a:schemeClr val="dk2"/>
              </a:solidFill>
              <a:latin typeface="Lexend Light"/>
              <a:ea typeface="Lexend Light"/>
              <a:cs typeface="Lexend Light"/>
              <a:sym typeface="Lexend Light"/>
            </a:endParaRPr>
          </a:p>
          <a:p>
            <a:pPr marL="914400" lvl="1" indent="-323850" algn="l" rtl="0">
              <a:spcBef>
                <a:spcPts val="0"/>
              </a:spcBef>
              <a:spcAft>
                <a:spcPts val="0"/>
              </a:spcAft>
              <a:buClr>
                <a:schemeClr val="dk2"/>
              </a:buClr>
              <a:buSzPts val="1500"/>
              <a:buFont typeface="Lexend Light"/>
              <a:buChar char="○"/>
            </a:pPr>
            <a:r>
              <a:rPr lang="en" sz="1500">
                <a:solidFill>
                  <a:schemeClr val="dk2"/>
                </a:solidFill>
                <a:latin typeface="Lexend Light"/>
                <a:ea typeface="Lexend Light"/>
                <a:cs typeface="Lexend Light"/>
                <a:sym typeface="Lexend Light"/>
              </a:rPr>
              <a:t>Art Projector</a:t>
            </a:r>
            <a:endParaRPr sz="1500">
              <a:solidFill>
                <a:schemeClr val="dk2"/>
              </a:solidFill>
              <a:latin typeface="Lexend Light"/>
              <a:ea typeface="Lexend Light"/>
              <a:cs typeface="Lexend Light"/>
              <a:sym typeface="Lexend Light"/>
            </a:endParaRPr>
          </a:p>
        </p:txBody>
      </p:sp>
      <p:pic>
        <p:nvPicPr>
          <p:cNvPr id="99" name="Google Shape;99;p17"/>
          <p:cNvPicPr preferRelativeResize="0"/>
          <p:nvPr/>
        </p:nvPicPr>
        <p:blipFill>
          <a:blip r:embed="rId4">
            <a:alphaModFix/>
          </a:blip>
          <a:stretch>
            <a:fillRect/>
          </a:stretch>
        </p:blipFill>
        <p:spPr>
          <a:xfrm>
            <a:off x="6384175" y="1165601"/>
            <a:ext cx="1759755" cy="3773798"/>
          </a:xfrm>
          <a:prstGeom prst="rect">
            <a:avLst/>
          </a:prstGeom>
          <a:noFill/>
          <a:ln w="9525" cap="flat" cmpd="sng">
            <a:solidFill>
              <a:schemeClr val="dk2"/>
            </a:solidFill>
            <a:prstDash val="solid"/>
            <a:round/>
            <a:headEnd type="none" w="sm" len="sm"/>
            <a:tailEnd type="none" w="sm" len="sm"/>
          </a:ln>
        </p:spPr>
      </p:pic>
      <p:sp>
        <p:nvSpPr>
          <p:cNvPr id="100" name="Google Shape;100;p17"/>
          <p:cNvSpPr/>
          <p:nvPr/>
        </p:nvSpPr>
        <p:spPr>
          <a:xfrm>
            <a:off x="7067100" y="4425050"/>
            <a:ext cx="393900" cy="381000"/>
          </a:xfrm>
          <a:prstGeom prst="ellipse">
            <a:avLst/>
          </a:prstGeom>
          <a:no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 name="Google Shape;101;p17"/>
          <p:cNvSpPr/>
          <p:nvPr/>
        </p:nvSpPr>
        <p:spPr>
          <a:xfrm>
            <a:off x="6880550" y="1464850"/>
            <a:ext cx="647700" cy="381000"/>
          </a:xfrm>
          <a:prstGeom prst="ellipse">
            <a:avLst/>
          </a:prstGeom>
          <a:no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7" name="Google Shape;107;p18"/>
          <p:cNvSpPr/>
          <p:nvPr/>
        </p:nvSpPr>
        <p:spPr>
          <a:xfrm>
            <a:off x="523300" y="1491900"/>
            <a:ext cx="3594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08" name="Google Shape;108;p18"/>
          <p:cNvSpPr/>
          <p:nvPr/>
        </p:nvSpPr>
        <p:spPr>
          <a:xfrm>
            <a:off x="4401850" y="1491900"/>
            <a:ext cx="3801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09" name="Google Shape;109;p18"/>
          <p:cNvSpPr txBox="1"/>
          <p:nvPr/>
        </p:nvSpPr>
        <p:spPr>
          <a:xfrm>
            <a:off x="4401850" y="1512875"/>
            <a:ext cx="3801900" cy="31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2"/>
                </a:solidFill>
                <a:latin typeface="Lexend Light"/>
                <a:ea typeface="Lexend Light"/>
                <a:cs typeface="Lexend Light"/>
                <a:sym typeface="Lexend Light"/>
              </a:rPr>
              <a:t>This is a video based on Vincent Van Gogh’s self-portrait painting. It is from the Post-Impressionism movement.</a:t>
            </a:r>
            <a:endParaRPr sz="1100">
              <a:solidFill>
                <a:schemeClr val="dk2"/>
              </a:solidFill>
              <a:latin typeface="Lexend Light"/>
              <a:ea typeface="Lexend Light"/>
              <a:cs typeface="Lexend Light"/>
              <a:sym typeface="Lexend Light"/>
            </a:endParaRPr>
          </a:p>
          <a:p>
            <a:pPr marL="0" lvl="0" indent="0" algn="l" rtl="0">
              <a:spcBef>
                <a:spcPts val="0"/>
              </a:spcBef>
              <a:spcAft>
                <a:spcPts val="0"/>
              </a:spcAft>
              <a:buNone/>
            </a:pPr>
            <a:endParaRPr sz="1100">
              <a:solidFill>
                <a:schemeClr val="dk2"/>
              </a:solidFill>
              <a:latin typeface="Lexend Light"/>
              <a:ea typeface="Lexend Light"/>
              <a:cs typeface="Lexend Light"/>
              <a:sym typeface="Lexend Light"/>
            </a:endParaRPr>
          </a:p>
          <a:p>
            <a:pPr marL="0" lvl="0" indent="0" algn="l" rtl="0">
              <a:spcBef>
                <a:spcPts val="0"/>
              </a:spcBef>
              <a:spcAft>
                <a:spcPts val="0"/>
              </a:spcAft>
              <a:buNone/>
            </a:pPr>
            <a:r>
              <a:rPr lang="en" sz="1100">
                <a:solidFill>
                  <a:schemeClr val="dk2"/>
                </a:solidFill>
                <a:latin typeface="Lexend Light"/>
                <a:ea typeface="Lexend Light"/>
                <a:cs typeface="Lexend Light"/>
                <a:sym typeface="Lexend Light"/>
              </a:rPr>
              <a:t>I chose it because… </a:t>
            </a:r>
            <a:endParaRPr sz="1100">
              <a:solidFill>
                <a:schemeClr val="dk2"/>
              </a:solidFill>
              <a:latin typeface="Lexend Light"/>
              <a:ea typeface="Lexend Light"/>
              <a:cs typeface="Lexend Light"/>
              <a:sym typeface="Lexend Light"/>
            </a:endParaRPr>
          </a:p>
        </p:txBody>
      </p:sp>
      <p:sp>
        <p:nvSpPr>
          <p:cNvPr id="110" name="Google Shape;110;p18"/>
          <p:cNvSpPr txBox="1"/>
          <p:nvPr/>
        </p:nvSpPr>
        <p:spPr>
          <a:xfrm>
            <a:off x="381000" y="393700"/>
            <a:ext cx="48147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Art Filter</a:t>
            </a:r>
            <a:endParaRPr sz="3800">
              <a:solidFill>
                <a:srgbClr val="0A7982"/>
              </a:solidFill>
              <a:latin typeface="Poppins SemiBold"/>
              <a:ea typeface="Poppins SemiBold"/>
              <a:cs typeface="Poppins SemiBold"/>
              <a:sym typeface="Poppins SemiBold"/>
            </a:endParaRPr>
          </a:p>
        </p:txBody>
      </p:sp>
      <p:sp>
        <p:nvSpPr>
          <p:cNvPr id="111" name="Google Shape;111;p18"/>
          <p:cNvSpPr txBox="1"/>
          <p:nvPr/>
        </p:nvSpPr>
        <p:spPr>
          <a:xfrm>
            <a:off x="381000" y="966925"/>
            <a:ext cx="78228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A7982"/>
                </a:solidFill>
                <a:latin typeface="Poppins"/>
                <a:ea typeface="Poppins"/>
                <a:cs typeface="Poppins"/>
                <a:sym typeface="Poppins"/>
              </a:rPr>
              <a:t>Choose an art artefact and apply the filter. Take a photo or video and post it here. Then, write about the inspiration for this image. Which artwork is it based on? Do you know the style or movement and artist? Why did you choose it?</a:t>
            </a:r>
            <a:endParaRPr sz="1000">
              <a:solidFill>
                <a:srgbClr val="0A7982"/>
              </a:solidFill>
              <a:latin typeface="Poppins"/>
              <a:ea typeface="Poppins"/>
              <a:cs typeface="Poppins"/>
              <a:sym typeface="Poppins"/>
            </a:endParaRPr>
          </a:p>
        </p:txBody>
      </p:sp>
      <p:pic>
        <p:nvPicPr>
          <p:cNvPr id="112" name="Google Shape;112;p18" title="Self-Portrait 2023-12-07 09-56-19.228.mp4">
            <a:hlinkClick r:id="rId4"/>
          </p:cNvPr>
          <p:cNvPicPr preferRelativeResize="0"/>
          <p:nvPr/>
        </p:nvPicPr>
        <p:blipFill>
          <a:blip r:embed="rId5">
            <a:alphaModFix/>
          </a:blip>
          <a:stretch>
            <a:fillRect/>
          </a:stretch>
        </p:blipFill>
        <p:spPr>
          <a:xfrm>
            <a:off x="1510213" y="1587999"/>
            <a:ext cx="1621085" cy="2770925"/>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19" name="Google Shape;119;p19"/>
          <p:cNvSpPr/>
          <p:nvPr/>
        </p:nvSpPr>
        <p:spPr>
          <a:xfrm>
            <a:off x="523300" y="1634175"/>
            <a:ext cx="3594900" cy="30834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20" name="Google Shape;120;p19"/>
          <p:cNvSpPr/>
          <p:nvPr/>
        </p:nvSpPr>
        <p:spPr>
          <a:xfrm>
            <a:off x="4401850" y="1634175"/>
            <a:ext cx="3594900" cy="30834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21" name="Google Shape;121;p19"/>
          <p:cNvSpPr txBox="1"/>
          <p:nvPr/>
        </p:nvSpPr>
        <p:spPr>
          <a:xfrm>
            <a:off x="381000" y="393700"/>
            <a:ext cx="48147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Art Transfer</a:t>
            </a:r>
            <a:endParaRPr sz="3800">
              <a:solidFill>
                <a:srgbClr val="0A7982"/>
              </a:solidFill>
              <a:latin typeface="Poppins SemiBold"/>
              <a:ea typeface="Poppins SemiBold"/>
              <a:cs typeface="Poppins SemiBold"/>
              <a:sym typeface="Poppins SemiBold"/>
            </a:endParaRPr>
          </a:p>
        </p:txBody>
      </p:sp>
      <p:sp>
        <p:nvSpPr>
          <p:cNvPr id="122" name="Google Shape;122;p19"/>
          <p:cNvSpPr txBox="1"/>
          <p:nvPr/>
        </p:nvSpPr>
        <p:spPr>
          <a:xfrm>
            <a:off x="381000" y="966925"/>
            <a:ext cx="78228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A7982"/>
                </a:solidFill>
                <a:latin typeface="Poppins"/>
                <a:ea typeface="Poppins"/>
                <a:cs typeface="Poppins"/>
                <a:sym typeface="Poppins"/>
              </a:rPr>
              <a:t>Take a photo (self portrait, scene, or object) and choose an art piece and apply the filter. Click on ‘Share’ to save the photo to the gallery and upload to this document. Then, write about the inspiration for this image. Which artwork is it based on? Do you know the style or movement and artist? Why did you choose it?</a:t>
            </a:r>
            <a:endParaRPr sz="1000">
              <a:solidFill>
                <a:srgbClr val="0A7982"/>
              </a:solidFill>
              <a:latin typeface="Poppins"/>
              <a:ea typeface="Poppins"/>
              <a:cs typeface="Poppins"/>
              <a:sym typeface="Poppins"/>
            </a:endParaRPr>
          </a:p>
        </p:txBody>
      </p:sp>
      <p:sp>
        <p:nvSpPr>
          <p:cNvPr id="123" name="Google Shape;123;p19"/>
          <p:cNvSpPr txBox="1"/>
          <p:nvPr/>
        </p:nvSpPr>
        <p:spPr>
          <a:xfrm>
            <a:off x="4401850" y="1709350"/>
            <a:ext cx="3594900" cy="27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This is a photo of a VR headset. It applied a filter inspired by ‘The Starry Night’ painting by Vincent Van Gogh from the Post-Impressionism movement. </a:t>
            </a:r>
            <a:endParaRPr sz="1000">
              <a:solidFill>
                <a:schemeClr val="dk2"/>
              </a:solidFill>
              <a:latin typeface="Lexend Light"/>
              <a:ea typeface="Lexend Light"/>
              <a:cs typeface="Lexend Light"/>
              <a:sym typeface="Lexend Light"/>
            </a:endParaRPr>
          </a:p>
          <a:p>
            <a:pPr marL="0" lvl="0" indent="0" algn="l" rtl="0">
              <a:spcBef>
                <a:spcPts val="0"/>
              </a:spcBef>
              <a:spcAft>
                <a:spcPts val="0"/>
              </a:spcAft>
              <a:buNone/>
            </a:pPr>
            <a:endParaRPr sz="1000">
              <a:solidFill>
                <a:schemeClr val="dk2"/>
              </a:solidFill>
              <a:latin typeface="Lexend Light"/>
              <a:ea typeface="Lexend Light"/>
              <a:cs typeface="Lexend Light"/>
              <a:sym typeface="Lexend Light"/>
            </a:endParaRPr>
          </a:p>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I chose to take a photo of this because…</a:t>
            </a:r>
            <a:endParaRPr sz="1000">
              <a:solidFill>
                <a:schemeClr val="dk2"/>
              </a:solidFill>
              <a:latin typeface="Lexend Light"/>
              <a:ea typeface="Lexend Light"/>
              <a:cs typeface="Lexend Light"/>
              <a:sym typeface="Lexend Light"/>
            </a:endParaRPr>
          </a:p>
          <a:p>
            <a:pPr marL="0" lvl="0" indent="0" algn="l" rtl="0">
              <a:spcBef>
                <a:spcPts val="0"/>
              </a:spcBef>
              <a:spcAft>
                <a:spcPts val="0"/>
              </a:spcAft>
              <a:buNone/>
            </a:pPr>
            <a:endParaRPr sz="1000">
              <a:solidFill>
                <a:schemeClr val="dk2"/>
              </a:solidFill>
              <a:latin typeface="Lexend Light"/>
              <a:ea typeface="Lexend Light"/>
              <a:cs typeface="Lexend Light"/>
              <a:sym typeface="Lexend Light"/>
            </a:endParaRPr>
          </a:p>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I selected the filter because…</a:t>
            </a:r>
            <a:endParaRPr sz="1000">
              <a:solidFill>
                <a:schemeClr val="dk2"/>
              </a:solidFill>
              <a:latin typeface="Lexend Light"/>
              <a:ea typeface="Lexend Light"/>
              <a:cs typeface="Lexend Light"/>
              <a:sym typeface="Lexend Light"/>
            </a:endParaRPr>
          </a:p>
        </p:txBody>
      </p:sp>
      <p:pic>
        <p:nvPicPr>
          <p:cNvPr id="124" name="Google Shape;124;p19"/>
          <p:cNvPicPr preferRelativeResize="0"/>
          <p:nvPr/>
        </p:nvPicPr>
        <p:blipFill>
          <a:blip r:embed="rId4">
            <a:alphaModFix/>
          </a:blip>
          <a:stretch>
            <a:fillRect/>
          </a:stretch>
        </p:blipFill>
        <p:spPr>
          <a:xfrm>
            <a:off x="959238" y="1814350"/>
            <a:ext cx="2723025" cy="27230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30" name="Google Shape;130;p20"/>
          <p:cNvSpPr/>
          <p:nvPr/>
        </p:nvSpPr>
        <p:spPr>
          <a:xfrm>
            <a:off x="523300" y="1634175"/>
            <a:ext cx="3594900" cy="30834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31" name="Google Shape;131;p20"/>
          <p:cNvSpPr/>
          <p:nvPr/>
        </p:nvSpPr>
        <p:spPr>
          <a:xfrm>
            <a:off x="4401850" y="1634175"/>
            <a:ext cx="3594900" cy="30834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32" name="Google Shape;132;p20"/>
          <p:cNvSpPr txBox="1"/>
          <p:nvPr/>
        </p:nvSpPr>
        <p:spPr>
          <a:xfrm>
            <a:off x="4401850" y="1654226"/>
            <a:ext cx="3594900" cy="294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The painting that looks most like me is ‘A Great Barter’ by Jon Jaylo. It was painted in 2013-2015 by a Filipino artist and is inspired by the photorealism movement.</a:t>
            </a:r>
            <a:endParaRPr sz="1000">
              <a:solidFill>
                <a:schemeClr val="dk2"/>
              </a:solidFill>
              <a:latin typeface="Lexend Light"/>
              <a:ea typeface="Lexend Light"/>
              <a:cs typeface="Lexend Light"/>
              <a:sym typeface="Lexend Light"/>
            </a:endParaRPr>
          </a:p>
          <a:p>
            <a:pPr marL="0" lvl="0" indent="0" algn="l" rtl="0">
              <a:spcBef>
                <a:spcPts val="0"/>
              </a:spcBef>
              <a:spcAft>
                <a:spcPts val="0"/>
              </a:spcAft>
              <a:buNone/>
            </a:pPr>
            <a:endParaRPr sz="1000">
              <a:solidFill>
                <a:schemeClr val="dk2"/>
              </a:solidFill>
              <a:latin typeface="Lexend Light"/>
              <a:ea typeface="Lexend Light"/>
              <a:cs typeface="Lexend Light"/>
              <a:sym typeface="Lexend Light"/>
            </a:endParaRPr>
          </a:p>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I think the painting looks like…</a:t>
            </a:r>
            <a:endParaRPr sz="1000">
              <a:solidFill>
                <a:schemeClr val="dk2"/>
              </a:solidFill>
              <a:latin typeface="Lexend Light"/>
              <a:ea typeface="Lexend Light"/>
              <a:cs typeface="Lexend Light"/>
              <a:sym typeface="Lexend Light"/>
            </a:endParaRPr>
          </a:p>
        </p:txBody>
      </p:sp>
      <p:sp>
        <p:nvSpPr>
          <p:cNvPr id="133" name="Google Shape;133;p20"/>
          <p:cNvSpPr txBox="1"/>
          <p:nvPr/>
        </p:nvSpPr>
        <p:spPr>
          <a:xfrm>
            <a:off x="381000" y="393700"/>
            <a:ext cx="48147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Art Selfie</a:t>
            </a:r>
            <a:endParaRPr sz="3800">
              <a:solidFill>
                <a:srgbClr val="0A7982"/>
              </a:solidFill>
              <a:latin typeface="Poppins SemiBold"/>
              <a:ea typeface="Poppins SemiBold"/>
              <a:cs typeface="Poppins SemiBold"/>
              <a:sym typeface="Poppins SemiBold"/>
            </a:endParaRPr>
          </a:p>
        </p:txBody>
      </p:sp>
      <p:sp>
        <p:nvSpPr>
          <p:cNvPr id="134" name="Google Shape;134;p20"/>
          <p:cNvSpPr txBox="1"/>
          <p:nvPr/>
        </p:nvSpPr>
        <p:spPr>
          <a:xfrm>
            <a:off x="381000" y="966925"/>
            <a:ext cx="78228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A7982"/>
                </a:solidFill>
                <a:latin typeface="Poppins"/>
                <a:ea typeface="Poppins"/>
                <a:cs typeface="Poppins"/>
                <a:sym typeface="Poppins"/>
              </a:rPr>
              <a:t>Take a photo of yourself and see which artwork looks most like you. Take a screenshot of the image you like best, then upload the image to this document. Which artwork looks most like you? Do you know the style or movement and artist? Do you think the artwork looks like you? Why or why not?</a:t>
            </a:r>
            <a:endParaRPr sz="1000">
              <a:solidFill>
                <a:srgbClr val="0A7982"/>
              </a:solidFill>
              <a:latin typeface="Poppins"/>
              <a:ea typeface="Poppins"/>
              <a:cs typeface="Poppins"/>
              <a:sym typeface="Poppins"/>
            </a:endParaRPr>
          </a:p>
        </p:txBody>
      </p:sp>
      <p:pic>
        <p:nvPicPr>
          <p:cNvPr id="135" name="Google Shape;135;p20"/>
          <p:cNvPicPr preferRelativeResize="0"/>
          <p:nvPr/>
        </p:nvPicPr>
        <p:blipFill>
          <a:blip r:embed="rId4">
            <a:alphaModFix/>
          </a:blip>
          <a:stretch>
            <a:fillRect/>
          </a:stretch>
        </p:blipFill>
        <p:spPr>
          <a:xfrm>
            <a:off x="957163" y="1812288"/>
            <a:ext cx="2727174" cy="272717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1" name="Google Shape;141;p21"/>
          <p:cNvSpPr/>
          <p:nvPr/>
        </p:nvSpPr>
        <p:spPr>
          <a:xfrm>
            <a:off x="523300" y="1634175"/>
            <a:ext cx="3594900" cy="30834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42" name="Google Shape;142;p21"/>
          <p:cNvSpPr/>
          <p:nvPr/>
        </p:nvSpPr>
        <p:spPr>
          <a:xfrm>
            <a:off x="4401850" y="1634175"/>
            <a:ext cx="3594900" cy="30834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43" name="Google Shape;143;p21"/>
          <p:cNvSpPr txBox="1"/>
          <p:nvPr/>
        </p:nvSpPr>
        <p:spPr>
          <a:xfrm>
            <a:off x="381000" y="393700"/>
            <a:ext cx="48147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Art Projector</a:t>
            </a:r>
            <a:endParaRPr sz="3800">
              <a:solidFill>
                <a:srgbClr val="0A7982"/>
              </a:solidFill>
              <a:latin typeface="Poppins SemiBold"/>
              <a:ea typeface="Poppins SemiBold"/>
              <a:cs typeface="Poppins SemiBold"/>
              <a:sym typeface="Poppins SemiBold"/>
            </a:endParaRPr>
          </a:p>
        </p:txBody>
      </p:sp>
      <p:sp>
        <p:nvSpPr>
          <p:cNvPr id="144" name="Google Shape;144;p21"/>
          <p:cNvSpPr txBox="1"/>
          <p:nvPr/>
        </p:nvSpPr>
        <p:spPr>
          <a:xfrm>
            <a:off x="381000" y="966925"/>
            <a:ext cx="78228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A7982"/>
                </a:solidFill>
                <a:latin typeface="Poppins"/>
                <a:ea typeface="Poppins"/>
                <a:cs typeface="Poppins"/>
                <a:sym typeface="Poppins"/>
              </a:rPr>
              <a:t>Follow the instructions on how to place the Augmented Reality (AR) view in the room. Choose an artwork to view it in AR. Take a photo or video of your favourite piece, then upload to this document. Write about  the artwork you selected. Do you know the style or movement and artist? Why did you choose it?</a:t>
            </a:r>
            <a:endParaRPr sz="1000">
              <a:solidFill>
                <a:srgbClr val="0A7982"/>
              </a:solidFill>
              <a:latin typeface="Poppins"/>
              <a:ea typeface="Poppins"/>
              <a:cs typeface="Poppins"/>
              <a:sym typeface="Poppins"/>
            </a:endParaRPr>
          </a:p>
        </p:txBody>
      </p:sp>
      <p:sp>
        <p:nvSpPr>
          <p:cNvPr id="145" name="Google Shape;145;p21"/>
          <p:cNvSpPr txBox="1"/>
          <p:nvPr/>
        </p:nvSpPr>
        <p:spPr>
          <a:xfrm>
            <a:off x="4401850" y="1654225"/>
            <a:ext cx="3594900" cy="9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595959"/>
                </a:solidFill>
                <a:latin typeface="Lexend Light"/>
                <a:ea typeface="Lexend Light"/>
                <a:cs typeface="Lexend Light"/>
                <a:sym typeface="Lexend Light"/>
              </a:rPr>
              <a:t>This is The Starry Night by Vincent Van Gogh. It is from the Post-Impressionism movement. </a:t>
            </a:r>
            <a:endParaRPr sz="1000">
              <a:solidFill>
                <a:srgbClr val="595959"/>
              </a:solidFill>
              <a:latin typeface="Lexend Light"/>
              <a:ea typeface="Lexend Light"/>
              <a:cs typeface="Lexend Light"/>
              <a:sym typeface="Lexend Light"/>
            </a:endParaRPr>
          </a:p>
          <a:p>
            <a:pPr marL="0" lvl="0" indent="0" algn="l" rtl="0">
              <a:spcBef>
                <a:spcPts val="0"/>
              </a:spcBef>
              <a:spcAft>
                <a:spcPts val="0"/>
              </a:spcAft>
              <a:buNone/>
            </a:pPr>
            <a:endParaRPr sz="1000">
              <a:solidFill>
                <a:srgbClr val="595959"/>
              </a:solidFill>
              <a:latin typeface="Lexend Light"/>
              <a:ea typeface="Lexend Light"/>
              <a:cs typeface="Lexend Light"/>
              <a:sym typeface="Lexend Light"/>
            </a:endParaRPr>
          </a:p>
          <a:p>
            <a:pPr marL="0" lvl="0" indent="0" algn="l" rtl="0">
              <a:spcBef>
                <a:spcPts val="0"/>
              </a:spcBef>
              <a:spcAft>
                <a:spcPts val="0"/>
              </a:spcAft>
              <a:buNone/>
            </a:pPr>
            <a:r>
              <a:rPr lang="en" sz="1000">
                <a:solidFill>
                  <a:srgbClr val="595959"/>
                </a:solidFill>
                <a:latin typeface="Lexend Light"/>
                <a:ea typeface="Lexend Light"/>
                <a:cs typeface="Lexend Light"/>
                <a:sym typeface="Lexend Light"/>
              </a:rPr>
              <a:t>I chose this artwork because…</a:t>
            </a:r>
            <a:endParaRPr sz="1000">
              <a:solidFill>
                <a:srgbClr val="595959"/>
              </a:solidFill>
              <a:latin typeface="Lexend Light"/>
              <a:ea typeface="Lexend Light"/>
              <a:cs typeface="Lexend Light"/>
              <a:sym typeface="Lexend Light"/>
            </a:endParaRPr>
          </a:p>
        </p:txBody>
      </p:sp>
      <p:pic>
        <p:nvPicPr>
          <p:cNvPr id="146" name="Google Shape;146;p21"/>
          <p:cNvPicPr preferRelativeResize="0"/>
          <p:nvPr/>
        </p:nvPicPr>
        <p:blipFill rotWithShape="1">
          <a:blip r:embed="rId4">
            <a:alphaModFix/>
          </a:blip>
          <a:srcRect t="8054"/>
          <a:stretch/>
        </p:blipFill>
        <p:spPr>
          <a:xfrm>
            <a:off x="1500925" y="1758387"/>
            <a:ext cx="1639626" cy="283497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78D7D82A05AF46A3813CC4746020EE" ma:contentTypeVersion="15" ma:contentTypeDescription="Create a new document." ma:contentTypeScope="" ma:versionID="eb0701ad750b93e2bac018fcca5ac311">
  <xsd:schema xmlns:xsd="http://www.w3.org/2001/XMLSchema" xmlns:xs="http://www.w3.org/2001/XMLSchema" xmlns:p="http://schemas.microsoft.com/office/2006/metadata/properties" xmlns:ns2="6acfb8c9-04c0-42b8-bd12-b499039053bd" xmlns:ns3="0d428a07-af55-49e5-a5bc-84a3e5008842" targetNamespace="http://schemas.microsoft.com/office/2006/metadata/properties" ma:root="true" ma:fieldsID="3cb7070e0d67a0aa7cdd89300f911528" ns2:_="" ns3:_="">
    <xsd:import namespace="6acfb8c9-04c0-42b8-bd12-b499039053bd"/>
    <xsd:import namespace="0d428a07-af55-49e5-a5bc-84a3e50088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fb8c9-04c0-42b8-bd12-b49903905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428a07-af55-49e5-a5bc-84a3e500884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8d38f35-fa6f-42b1-a448-f5eb7172ef83}" ma:internalName="TaxCatchAll" ma:showField="CatchAllData" ma:web="0d428a07-af55-49e5-a5bc-84a3e500884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d428a07-af55-49e5-a5bc-84a3e5008842" xsi:nil="true"/>
    <lcf76f155ced4ddcb4097134ff3c332f xmlns="6acfb8c9-04c0-42b8-bd12-b499039053b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0E86AD-9EE1-48E1-8D16-17B64C4F40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cfb8c9-04c0-42b8-bd12-b499039053bd"/>
    <ds:schemaRef ds:uri="0d428a07-af55-49e5-a5bc-84a3e50088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28FF7B-9F3B-47EE-9E6D-E71016352407}">
  <ds:schemaRefs>
    <ds:schemaRef ds:uri="http://schemas.openxmlformats.org/package/2006/metadata/core-properties"/>
    <ds:schemaRef ds:uri="http://schemas.microsoft.com/office/infopath/2007/PartnerControls"/>
    <ds:schemaRef ds:uri="http://purl.org/dc/terms/"/>
    <ds:schemaRef ds:uri="6acfb8c9-04c0-42b8-bd12-b499039053bd"/>
    <ds:schemaRef ds:uri="http://purl.org/dc/dcmitype/"/>
    <ds:schemaRef ds:uri="http://schemas.microsoft.com/office/2006/documentManagement/types"/>
    <ds:schemaRef ds:uri="http://purl.org/dc/elements/1.1/"/>
    <ds:schemaRef ds:uri="http://schemas.microsoft.com/office/2006/metadata/properties"/>
    <ds:schemaRef ds:uri="0d428a07-af55-49e5-a5bc-84a3e5008842"/>
    <ds:schemaRef ds:uri="http://www.w3.org/XML/1998/namespace"/>
  </ds:schemaRefs>
</ds:datastoreItem>
</file>

<file path=customXml/itemProps3.xml><?xml version="1.0" encoding="utf-8"?>
<ds:datastoreItem xmlns:ds="http://schemas.openxmlformats.org/officeDocument/2006/customXml" ds:itemID="{75D64F1A-A063-4A48-AC61-F1A76AD402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TotalTime>
  <Words>690</Words>
  <Application>Microsoft Office PowerPoint</Application>
  <PresentationFormat>On-screen Show (16:9)</PresentationFormat>
  <Paragraphs>70</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Poppins SemiBold</vt:lpstr>
      <vt:lpstr>Poppins</vt:lpstr>
      <vt:lpstr>Arial</vt:lpstr>
      <vt:lpstr>Lexend Light</vt:lpstr>
      <vt:lpstr>Lexend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styles exploration with emerging technologies teaching deck</dc:title>
  <dc:creator>Lumination</dc:creator>
  <cp:lastModifiedBy>Broecker, Agnetha (Online Communications Unit)</cp:lastModifiedBy>
  <cp:revision>5</cp:revision>
  <dcterms:modified xsi:type="dcterms:W3CDTF">2024-08-30T06:02:16Z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0x0101000278D7D82A05AF46A3813CC4746020EE</vt:lpwstr>
  </property>
  <property fmtid="{D5CDD505-2E9C-101B-9397-08002B2CF9AE}" pid="3" name="MediaServiceImageTags">
    <vt:lpwstr/>
  </property>
</Properties>
</file>