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9144000" cy="5143500" type="screen16x9"/>
  <p:notesSz cx="6858000" cy="9144000"/>
  <p:embeddedFontLst>
    <p:embeddedFont>
      <p:font typeface="Lexend Light" panose="020B0604020202020204" charset="0"/>
      <p:regular r:id="rId14"/>
      <p:bold r:id="rId15"/>
    </p:embeddedFont>
    <p:embeddedFont>
      <p:font typeface="Poppins" panose="00000500000000000000" pitchFamily="2" charset="0"/>
      <p:regular r:id="rId16"/>
      <p:bold r:id="rId17"/>
      <p:italic r:id="rId18"/>
      <p:boldItalic r:id="rId19"/>
    </p:embeddedFont>
    <p:embeddedFont>
      <p:font typeface="Poppins Light" panose="00000400000000000000" pitchFamily="2" charset="0"/>
      <p:regular r:id="rId20"/>
      <p:bold r:id="rId21"/>
      <p:italic r:id="rId22"/>
      <p:boldItalic r:id="rId23"/>
    </p:embeddedFont>
    <p:embeddedFont>
      <p:font typeface="Poppins SemiBold" panose="000007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Master" Target="slideMasters/slideMaster1.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aye, Abigail (ICT Strategic Operations and Reform)" userId="aa00991d-3807-4e98-92d9-493e0e2f6ab8" providerId="ADAL" clId="{78721742-1400-4F8A-B1E0-1067E0C5DA3D}"/>
    <pc:docChg chg="custSel modSld">
      <pc:chgData name="N'Diaye, Abigail (ICT Strategic Operations and Reform)" userId="aa00991d-3807-4e98-92d9-493e0e2f6ab8" providerId="ADAL" clId="{78721742-1400-4F8A-B1E0-1067E0C5DA3D}" dt="2024-07-30T01:46:11.112" v="9" actId="1076"/>
      <pc:docMkLst>
        <pc:docMk/>
      </pc:docMkLst>
      <pc:sldChg chg="delSp modSp mod setBg">
        <pc:chgData name="N'Diaye, Abigail (ICT Strategic Operations and Reform)" userId="aa00991d-3807-4e98-92d9-493e0e2f6ab8" providerId="ADAL" clId="{78721742-1400-4F8A-B1E0-1067E0C5DA3D}" dt="2024-07-30T01:46:11.112" v="9" actId="1076"/>
        <pc:sldMkLst>
          <pc:docMk/>
          <pc:sldMk cId="0" sldId="256"/>
        </pc:sldMkLst>
        <pc:spChg chg="del">
          <ac:chgData name="N'Diaye, Abigail (ICT Strategic Operations and Reform)" userId="aa00991d-3807-4e98-92d9-493e0e2f6ab8" providerId="ADAL" clId="{78721742-1400-4F8A-B1E0-1067E0C5DA3D}" dt="2024-07-30T01:45:55.030" v="5" actId="478"/>
          <ac:spMkLst>
            <pc:docMk/>
            <pc:sldMk cId="0" sldId="256"/>
            <ac:spMk id="54" creationId="{00000000-0000-0000-0000-000000000000}"/>
          </ac:spMkLst>
        </pc:spChg>
        <pc:spChg chg="mod">
          <ac:chgData name="N'Diaye, Abigail (ICT Strategic Operations and Reform)" userId="aa00991d-3807-4e98-92d9-493e0e2f6ab8" providerId="ADAL" clId="{78721742-1400-4F8A-B1E0-1067E0C5DA3D}" dt="2024-07-30T01:44:43.762" v="1" actId="20577"/>
          <ac:spMkLst>
            <pc:docMk/>
            <pc:sldMk cId="0" sldId="256"/>
            <ac:spMk id="57" creationId="{00000000-0000-0000-0000-000000000000}"/>
          </ac:spMkLst>
        </pc:spChg>
        <pc:spChg chg="mod">
          <ac:chgData name="N'Diaye, Abigail (ICT Strategic Operations and Reform)" userId="aa00991d-3807-4e98-92d9-493e0e2f6ab8" providerId="ADAL" clId="{78721742-1400-4F8A-B1E0-1067E0C5DA3D}" dt="2024-07-30T01:46:11.112" v="9" actId="1076"/>
          <ac:spMkLst>
            <pc:docMk/>
            <pc:sldMk cId="0" sldId="256"/>
            <ac:spMk id="58" creationId="{00000000-0000-0000-0000-000000000000}"/>
          </ac:spMkLst>
        </pc:spChg>
        <pc:picChg chg="del">
          <ac:chgData name="N'Diaye, Abigail (ICT Strategic Operations and Reform)" userId="aa00991d-3807-4e98-92d9-493e0e2f6ab8" providerId="ADAL" clId="{78721742-1400-4F8A-B1E0-1067E0C5DA3D}" dt="2024-07-30T01:45:53.584" v="3" actId="478"/>
          <ac:picMkLst>
            <pc:docMk/>
            <pc:sldMk cId="0" sldId="256"/>
            <ac:picMk id="55" creationId="{00000000-0000-0000-0000-000000000000}"/>
          </ac:picMkLst>
        </pc:picChg>
        <pc:picChg chg="del">
          <ac:chgData name="N'Diaye, Abigail (ICT Strategic Operations and Reform)" userId="aa00991d-3807-4e98-92d9-493e0e2f6ab8" providerId="ADAL" clId="{78721742-1400-4F8A-B1E0-1067E0C5DA3D}" dt="2024-07-30T01:45:52.942" v="2" actId="478"/>
          <ac:picMkLst>
            <pc:docMk/>
            <pc:sldMk cId="0" sldId="256"/>
            <ac:picMk id="56" creationId="{00000000-0000-0000-0000-000000000000}"/>
          </ac:picMkLst>
        </pc:picChg>
        <pc:picChg chg="del">
          <ac:chgData name="N'Diaye, Abigail (ICT Strategic Operations and Reform)" userId="aa00991d-3807-4e98-92d9-493e0e2f6ab8" providerId="ADAL" clId="{78721742-1400-4F8A-B1E0-1067E0C5DA3D}" dt="2024-07-30T01:45:54.431" v="4" actId="478"/>
          <ac:picMkLst>
            <pc:docMk/>
            <pc:sldMk cId="0" sldId="256"/>
            <ac:picMk id="59" creationId="{00000000-0000-0000-0000-000000000000}"/>
          </ac:picMkLst>
        </pc:picChg>
      </pc:sldChg>
    </pc:docChg>
  </pc:docChgLst>
  <pc:docChgLst>
    <pc:chgData name="N'Diaye, Abigail (ICT Strategy and Operations)" userId="aa00991d-3807-4e98-92d9-493e0e2f6ab8" providerId="ADAL" clId="{D25B16E1-69F8-444F-807C-2811262EAD12}"/>
    <pc:docChg chg="custSel modSld">
      <pc:chgData name="N'Diaye, Abigail (ICT Strategy and Operations)" userId="aa00991d-3807-4e98-92d9-493e0e2f6ab8" providerId="ADAL" clId="{D25B16E1-69F8-444F-807C-2811262EAD12}" dt="2024-08-27T03:27:06.026" v="7" actId="478"/>
      <pc:docMkLst>
        <pc:docMk/>
      </pc:docMkLst>
      <pc:sldChg chg="delSp mod">
        <pc:chgData name="N'Diaye, Abigail (ICT Strategy and Operations)" userId="aa00991d-3807-4e98-92d9-493e0e2f6ab8" providerId="ADAL" clId="{D25B16E1-69F8-444F-807C-2811262EAD12}" dt="2024-08-27T03:26:45.786" v="0" actId="478"/>
        <pc:sldMkLst>
          <pc:docMk/>
          <pc:sldMk cId="0" sldId="257"/>
        </pc:sldMkLst>
        <pc:picChg chg="del">
          <ac:chgData name="N'Diaye, Abigail (ICT Strategy and Operations)" userId="aa00991d-3807-4e98-92d9-493e0e2f6ab8" providerId="ADAL" clId="{D25B16E1-69F8-444F-807C-2811262EAD12}" dt="2024-08-27T03:26:45.786" v="0" actId="478"/>
          <ac:picMkLst>
            <pc:docMk/>
            <pc:sldMk cId="0" sldId="257"/>
            <ac:picMk id="66" creationId="{00000000-0000-0000-0000-000000000000}"/>
          </ac:picMkLst>
        </pc:picChg>
      </pc:sldChg>
      <pc:sldChg chg="delSp mod">
        <pc:chgData name="N'Diaye, Abigail (ICT Strategy and Operations)" userId="aa00991d-3807-4e98-92d9-493e0e2f6ab8" providerId="ADAL" clId="{D25B16E1-69F8-444F-807C-2811262EAD12}" dt="2024-08-27T03:26:48.006" v="1" actId="478"/>
        <pc:sldMkLst>
          <pc:docMk/>
          <pc:sldMk cId="0" sldId="258"/>
        </pc:sldMkLst>
        <pc:picChg chg="del">
          <ac:chgData name="N'Diaye, Abigail (ICT Strategy and Operations)" userId="aa00991d-3807-4e98-92d9-493e0e2f6ab8" providerId="ADAL" clId="{D25B16E1-69F8-444F-807C-2811262EAD12}" dt="2024-08-27T03:26:48.006" v="1" actId="478"/>
          <ac:picMkLst>
            <pc:docMk/>
            <pc:sldMk cId="0" sldId="258"/>
            <ac:picMk id="97" creationId="{00000000-0000-0000-0000-000000000000}"/>
          </ac:picMkLst>
        </pc:picChg>
      </pc:sldChg>
      <pc:sldChg chg="delSp mod">
        <pc:chgData name="N'Diaye, Abigail (ICT Strategy and Operations)" userId="aa00991d-3807-4e98-92d9-493e0e2f6ab8" providerId="ADAL" clId="{D25B16E1-69F8-444F-807C-2811262EAD12}" dt="2024-08-27T03:26:51.006" v="2" actId="478"/>
        <pc:sldMkLst>
          <pc:docMk/>
          <pc:sldMk cId="0" sldId="259"/>
        </pc:sldMkLst>
        <pc:picChg chg="del">
          <ac:chgData name="N'Diaye, Abigail (ICT Strategy and Operations)" userId="aa00991d-3807-4e98-92d9-493e0e2f6ab8" providerId="ADAL" clId="{D25B16E1-69F8-444F-807C-2811262EAD12}" dt="2024-08-27T03:26:51.006" v="2" actId="478"/>
          <ac:picMkLst>
            <pc:docMk/>
            <pc:sldMk cId="0" sldId="259"/>
            <ac:picMk id="105" creationId="{00000000-0000-0000-0000-000000000000}"/>
          </ac:picMkLst>
        </pc:picChg>
      </pc:sldChg>
      <pc:sldChg chg="delSp mod">
        <pc:chgData name="N'Diaye, Abigail (ICT Strategy and Operations)" userId="aa00991d-3807-4e98-92d9-493e0e2f6ab8" providerId="ADAL" clId="{D25B16E1-69F8-444F-807C-2811262EAD12}" dt="2024-08-27T03:26:53.095" v="3" actId="478"/>
        <pc:sldMkLst>
          <pc:docMk/>
          <pc:sldMk cId="0" sldId="260"/>
        </pc:sldMkLst>
        <pc:picChg chg="del">
          <ac:chgData name="N'Diaye, Abigail (ICT Strategy and Operations)" userId="aa00991d-3807-4e98-92d9-493e0e2f6ab8" providerId="ADAL" clId="{D25B16E1-69F8-444F-807C-2811262EAD12}" dt="2024-08-27T03:26:53.095" v="3" actId="478"/>
          <ac:picMkLst>
            <pc:docMk/>
            <pc:sldMk cId="0" sldId="260"/>
            <ac:picMk id="135" creationId="{00000000-0000-0000-0000-000000000000}"/>
          </ac:picMkLst>
        </pc:picChg>
      </pc:sldChg>
      <pc:sldChg chg="delSp mod">
        <pc:chgData name="N'Diaye, Abigail (ICT Strategy and Operations)" userId="aa00991d-3807-4e98-92d9-493e0e2f6ab8" providerId="ADAL" clId="{D25B16E1-69F8-444F-807C-2811262EAD12}" dt="2024-08-27T03:26:56.175" v="4" actId="478"/>
        <pc:sldMkLst>
          <pc:docMk/>
          <pc:sldMk cId="0" sldId="261"/>
        </pc:sldMkLst>
        <pc:picChg chg="del">
          <ac:chgData name="N'Diaye, Abigail (ICT Strategy and Operations)" userId="aa00991d-3807-4e98-92d9-493e0e2f6ab8" providerId="ADAL" clId="{D25B16E1-69F8-444F-807C-2811262EAD12}" dt="2024-08-27T03:26:56.175" v="4" actId="478"/>
          <ac:picMkLst>
            <pc:docMk/>
            <pc:sldMk cId="0" sldId="261"/>
            <ac:picMk id="146" creationId="{00000000-0000-0000-0000-000000000000}"/>
          </ac:picMkLst>
        </pc:picChg>
      </pc:sldChg>
      <pc:sldChg chg="delSp mod">
        <pc:chgData name="N'Diaye, Abigail (ICT Strategy and Operations)" userId="aa00991d-3807-4e98-92d9-493e0e2f6ab8" providerId="ADAL" clId="{D25B16E1-69F8-444F-807C-2811262EAD12}" dt="2024-08-27T03:26:58.858" v="5" actId="478"/>
        <pc:sldMkLst>
          <pc:docMk/>
          <pc:sldMk cId="0" sldId="262"/>
        </pc:sldMkLst>
        <pc:picChg chg="del">
          <ac:chgData name="N'Diaye, Abigail (ICT Strategy and Operations)" userId="aa00991d-3807-4e98-92d9-493e0e2f6ab8" providerId="ADAL" clId="{D25B16E1-69F8-444F-807C-2811262EAD12}" dt="2024-08-27T03:26:58.858" v="5" actId="478"/>
          <ac:picMkLst>
            <pc:docMk/>
            <pc:sldMk cId="0" sldId="262"/>
            <ac:picMk id="158" creationId="{00000000-0000-0000-0000-000000000000}"/>
          </ac:picMkLst>
        </pc:picChg>
      </pc:sldChg>
      <pc:sldChg chg="delSp mod">
        <pc:chgData name="N'Diaye, Abigail (ICT Strategy and Operations)" userId="aa00991d-3807-4e98-92d9-493e0e2f6ab8" providerId="ADAL" clId="{D25B16E1-69F8-444F-807C-2811262EAD12}" dt="2024-08-27T03:27:02.503" v="6" actId="478"/>
        <pc:sldMkLst>
          <pc:docMk/>
          <pc:sldMk cId="0" sldId="263"/>
        </pc:sldMkLst>
        <pc:picChg chg="del">
          <ac:chgData name="N'Diaye, Abigail (ICT Strategy and Operations)" userId="aa00991d-3807-4e98-92d9-493e0e2f6ab8" providerId="ADAL" clId="{D25B16E1-69F8-444F-807C-2811262EAD12}" dt="2024-08-27T03:27:02.503" v="6" actId="478"/>
          <ac:picMkLst>
            <pc:docMk/>
            <pc:sldMk cId="0" sldId="263"/>
            <ac:picMk id="174" creationId="{00000000-0000-0000-0000-000000000000}"/>
          </ac:picMkLst>
        </pc:picChg>
      </pc:sldChg>
      <pc:sldChg chg="delSp mod">
        <pc:chgData name="N'Diaye, Abigail (ICT Strategy and Operations)" userId="aa00991d-3807-4e98-92d9-493e0e2f6ab8" providerId="ADAL" clId="{D25B16E1-69F8-444F-807C-2811262EAD12}" dt="2024-08-27T03:27:06.026" v="7" actId="478"/>
        <pc:sldMkLst>
          <pc:docMk/>
          <pc:sldMk cId="0" sldId="264"/>
        </pc:sldMkLst>
        <pc:picChg chg="del">
          <ac:chgData name="N'Diaye, Abigail (ICT Strategy and Operations)" userId="aa00991d-3807-4e98-92d9-493e0e2f6ab8" providerId="ADAL" clId="{D25B16E1-69F8-444F-807C-2811262EAD12}" dt="2024-08-27T03:27:06.026" v="7" actId="478"/>
          <ac:picMkLst>
            <pc:docMk/>
            <pc:sldMk cId="0" sldId="264"/>
            <ac:picMk id="19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c421bdc7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c421bdc7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c421bdc70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c421bdc70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431c32b82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431c32b8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a0fb4cf10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a0fb4cf10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c421bdc70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c421bdc70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c421bdc706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c421bdc706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421bdc706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c421bdc706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c421bdc706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c421bdc706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www.youtube.com/watch?v=qgnDbQ1aM54"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_f8Gb-vojoU?feature=oembed" TargetMode="External"/><Relationship Id="rId5" Type="http://schemas.openxmlformats.org/officeDocument/2006/relationships/image" Target="../media/image5.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tinkercad.com/" TargetMode="External"/><Relationship Id="rId5" Type="http://schemas.openxmlformats.org/officeDocument/2006/relationships/hyperlink" Target="https://www.tinkercad.com/login"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7" name="Google Shape;57;p13"/>
          <p:cNvSpPr txBox="1"/>
          <p:nvPr/>
        </p:nvSpPr>
        <p:spPr>
          <a:xfrm>
            <a:off x="367900" y="1722041"/>
            <a:ext cx="3990600" cy="1493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900" b="1" dirty="0">
                <a:solidFill>
                  <a:schemeClr val="lt1"/>
                </a:solidFill>
                <a:latin typeface="Poppins"/>
                <a:ea typeface="Poppins"/>
                <a:cs typeface="Poppins"/>
                <a:sym typeface="Poppins"/>
              </a:rPr>
              <a:t>TEACHING DECK</a:t>
            </a:r>
            <a:r>
              <a:rPr lang="en" sz="1000" dirty="0">
                <a:solidFill>
                  <a:schemeClr val="lt1"/>
                </a:solidFill>
                <a:latin typeface="Poppins"/>
                <a:ea typeface="Poppins"/>
                <a:cs typeface="Poppins"/>
                <a:sym typeface="Poppins"/>
              </a:rPr>
              <a:t> </a:t>
            </a:r>
            <a:br>
              <a:rPr lang="en" sz="1000" dirty="0">
                <a:solidFill>
                  <a:schemeClr val="lt1"/>
                </a:solidFill>
                <a:latin typeface="Poppins"/>
                <a:ea typeface="Poppins"/>
                <a:cs typeface="Poppins"/>
                <a:sym typeface="Poppins"/>
              </a:rPr>
            </a:br>
            <a:br>
              <a:rPr lang="en" sz="1000" dirty="0">
                <a:solidFill>
                  <a:schemeClr val="lt1"/>
                </a:solidFill>
                <a:latin typeface="Poppins"/>
                <a:ea typeface="Poppins"/>
                <a:cs typeface="Poppins"/>
                <a:sym typeface="Poppins"/>
              </a:rPr>
            </a:br>
            <a:r>
              <a:rPr lang="en" sz="3900" dirty="0">
                <a:solidFill>
                  <a:schemeClr val="lt1"/>
                </a:solidFill>
                <a:latin typeface="Poppins SemiBold"/>
                <a:ea typeface="Poppins SemiBold"/>
                <a:cs typeface="Poppins SemiBold"/>
                <a:sym typeface="Poppins SemiBold"/>
              </a:rPr>
              <a:t>Design a future gadget</a:t>
            </a:r>
            <a:endParaRPr sz="3900" dirty="0">
              <a:solidFill>
                <a:schemeClr val="lt1"/>
              </a:solidFill>
              <a:latin typeface="Poppins SemiBold"/>
              <a:ea typeface="Poppins SemiBold"/>
              <a:cs typeface="Poppins SemiBold"/>
              <a:sym typeface="Poppins SemiBold"/>
            </a:endParaRPr>
          </a:p>
        </p:txBody>
      </p:sp>
      <p:sp>
        <p:nvSpPr>
          <p:cNvPr id="58" name="Google Shape;58;p13"/>
          <p:cNvSpPr txBox="1"/>
          <p:nvPr/>
        </p:nvSpPr>
        <p:spPr>
          <a:xfrm>
            <a:off x="367900" y="4305900"/>
            <a:ext cx="39906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FFFFFF"/>
                </a:solidFill>
                <a:latin typeface="Poppins"/>
                <a:ea typeface="Poppins"/>
                <a:cs typeface="Poppins"/>
                <a:sym typeface="Poppins"/>
              </a:rPr>
              <a:t>Creating a future gadget in 3D and exploring in VR</a:t>
            </a:r>
            <a:endParaRPr sz="3700" dirty="0">
              <a:solidFill>
                <a:schemeClr val="lt1"/>
              </a:solidFill>
              <a:latin typeface="Poppins SemiBold"/>
              <a:ea typeface="Poppins SemiBold"/>
              <a:cs typeface="Poppins SemiBold"/>
              <a:sym typeface="Poppi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p:nvPr/>
        </p:nvSpPr>
        <p:spPr>
          <a:xfrm>
            <a:off x="393700" y="430000"/>
            <a:ext cx="7899300" cy="6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Learning Tasks </a:t>
            </a:r>
            <a:endParaRPr sz="3800">
              <a:solidFill>
                <a:srgbClr val="0A7982"/>
              </a:solidFill>
              <a:latin typeface="Poppins SemiBold"/>
              <a:ea typeface="Poppins SemiBold"/>
              <a:cs typeface="Poppins SemiBold"/>
              <a:sym typeface="Poppins SemiBold"/>
            </a:endParaRPr>
          </a:p>
        </p:txBody>
      </p:sp>
      <p:sp>
        <p:nvSpPr>
          <p:cNvPr id="65" name="Google Shape;65;p14"/>
          <p:cNvSpPr txBox="1"/>
          <p:nvPr/>
        </p:nvSpPr>
        <p:spPr>
          <a:xfrm>
            <a:off x="393700" y="1028700"/>
            <a:ext cx="78993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These are the tasks you will need to complete for this lesson.</a:t>
            </a:r>
            <a:endParaRPr sz="1600">
              <a:solidFill>
                <a:srgbClr val="0A7982"/>
              </a:solidFill>
              <a:latin typeface="Poppins"/>
              <a:ea typeface="Poppins"/>
              <a:cs typeface="Poppins"/>
              <a:sym typeface="Poppins"/>
            </a:endParaRPr>
          </a:p>
        </p:txBody>
      </p:sp>
      <p:grpSp>
        <p:nvGrpSpPr>
          <p:cNvPr id="67" name="Google Shape;67;p14"/>
          <p:cNvGrpSpPr/>
          <p:nvPr/>
        </p:nvGrpSpPr>
        <p:grpSpPr>
          <a:xfrm>
            <a:off x="647353" y="3381352"/>
            <a:ext cx="7272304" cy="785456"/>
            <a:chOff x="1593000" y="2322568"/>
            <a:chExt cx="5957975" cy="643500"/>
          </a:xfrm>
        </p:grpSpPr>
        <p:sp>
          <p:nvSpPr>
            <p:cNvPr id="68" name="Google Shape;68;p14"/>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69" name="Google Shape;69;p14"/>
            <p:cNvSpPr/>
            <p:nvPr/>
          </p:nvSpPr>
          <p:spPr>
            <a:xfrm flipH="1">
              <a:off x="2283025" y="2322575"/>
              <a:ext cx="18444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70" name="Google Shape;70;p14"/>
            <p:cNvSpPr/>
            <p:nvPr/>
          </p:nvSpPr>
          <p:spPr>
            <a:xfrm rot="-5400000">
              <a:off x="3501574" y="1934671"/>
              <a:ext cx="643356" cy="1419149"/>
            </a:xfrm>
            <a:prstGeom prst="flowChartOffpageConnector">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71" name="Google Shape;71;p14"/>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72" name="Google Shape;72;p14"/>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03</a:t>
              </a:r>
              <a:endParaRPr sz="2900">
                <a:solidFill>
                  <a:srgbClr val="FFFFFF"/>
                </a:solidFill>
                <a:latin typeface="Poppins Light"/>
                <a:ea typeface="Poppins Light"/>
                <a:cs typeface="Poppins Light"/>
                <a:sym typeface="Poppins Light"/>
              </a:endParaRPr>
            </a:p>
          </p:txBody>
        </p:sp>
        <p:sp>
          <p:nvSpPr>
            <p:cNvPr id="73" name="Google Shape;73;p14"/>
            <p:cNvSpPr/>
            <p:nvPr/>
          </p:nvSpPr>
          <p:spPr>
            <a:xfrm>
              <a:off x="4387850" y="2323750"/>
              <a:ext cx="2971200" cy="6423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Complete your student digital notebook</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Share some of your experiences </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What makes your gadget unique?</a:t>
              </a:r>
              <a:endParaRPr sz="1100">
                <a:solidFill>
                  <a:schemeClr val="lt1"/>
                </a:solidFill>
                <a:latin typeface="Poppins"/>
                <a:ea typeface="Poppins"/>
                <a:cs typeface="Poppins"/>
                <a:sym typeface="Poppins"/>
              </a:endParaRPr>
            </a:p>
          </p:txBody>
        </p:sp>
      </p:grpSp>
      <p:grpSp>
        <p:nvGrpSpPr>
          <p:cNvPr id="74" name="Google Shape;74;p14"/>
          <p:cNvGrpSpPr/>
          <p:nvPr/>
        </p:nvGrpSpPr>
        <p:grpSpPr>
          <a:xfrm>
            <a:off x="647353" y="2571761"/>
            <a:ext cx="7272304" cy="1498899"/>
            <a:chOff x="1593000" y="2322568"/>
            <a:chExt cx="5957975" cy="1228002"/>
          </a:xfrm>
        </p:grpSpPr>
        <p:sp>
          <p:nvSpPr>
            <p:cNvPr id="75" name="Google Shape;75;p14"/>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76" name="Google Shape;76;p14"/>
            <p:cNvSpPr/>
            <p:nvPr/>
          </p:nvSpPr>
          <p:spPr>
            <a:xfrm flipH="1">
              <a:off x="2283025" y="2322575"/>
              <a:ext cx="18444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77" name="Google Shape;77;p14"/>
            <p:cNvSpPr/>
            <p:nvPr/>
          </p:nvSpPr>
          <p:spPr>
            <a:xfrm rot="-5400000">
              <a:off x="3501574" y="1934671"/>
              <a:ext cx="643356" cy="1419149"/>
            </a:xfrm>
            <a:prstGeom prst="flowChartOffpageConnector">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78" name="Google Shape;78;p14"/>
            <p:cNvSpPr/>
            <p:nvPr/>
          </p:nvSpPr>
          <p:spPr>
            <a:xfrm>
              <a:off x="2430318" y="3054670"/>
              <a:ext cx="1940700" cy="4959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Poppins"/>
                  <a:ea typeface="Poppins"/>
                  <a:cs typeface="Poppins"/>
                  <a:sym typeface="Poppins"/>
                </a:rPr>
                <a:t>Reflection </a:t>
              </a:r>
              <a:endParaRPr sz="1300" b="1">
                <a:solidFill>
                  <a:srgbClr val="FFFFFF"/>
                </a:solidFill>
                <a:latin typeface="Poppins"/>
                <a:ea typeface="Poppins"/>
                <a:cs typeface="Poppins"/>
                <a:sym typeface="Poppins"/>
              </a:endParaRPr>
            </a:p>
          </p:txBody>
        </p:sp>
        <p:sp>
          <p:nvSpPr>
            <p:cNvPr id="79" name="Google Shape;79;p14"/>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80" name="Google Shape;80;p14"/>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02</a:t>
              </a:r>
              <a:endParaRPr sz="2900">
                <a:solidFill>
                  <a:srgbClr val="FFFFFF"/>
                </a:solidFill>
                <a:latin typeface="Poppins Light"/>
                <a:ea typeface="Poppins Light"/>
                <a:cs typeface="Poppins Light"/>
                <a:sym typeface="Poppins Light"/>
              </a:endParaRPr>
            </a:p>
          </p:txBody>
        </p:sp>
        <p:sp>
          <p:nvSpPr>
            <p:cNvPr id="81" name="Google Shape;81;p14"/>
            <p:cNvSpPr/>
            <p:nvPr/>
          </p:nvSpPr>
          <p:spPr>
            <a:xfrm>
              <a:off x="4387850" y="2323750"/>
              <a:ext cx="2971200" cy="6423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Go on IMVR app “Blocks by Google”</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Create and trial your gadget in VR</a:t>
              </a:r>
              <a:endParaRPr sz="1100">
                <a:solidFill>
                  <a:schemeClr val="lt1"/>
                </a:solidFill>
                <a:latin typeface="Poppins"/>
                <a:ea typeface="Poppins"/>
                <a:cs typeface="Poppins"/>
                <a:sym typeface="Poppins"/>
              </a:endParaRPr>
            </a:p>
          </p:txBody>
        </p:sp>
      </p:grpSp>
      <p:grpSp>
        <p:nvGrpSpPr>
          <p:cNvPr id="82" name="Google Shape;82;p14"/>
          <p:cNvGrpSpPr/>
          <p:nvPr/>
        </p:nvGrpSpPr>
        <p:grpSpPr>
          <a:xfrm>
            <a:off x="647353" y="1755462"/>
            <a:ext cx="7272304" cy="1508324"/>
            <a:chOff x="1593000" y="2322568"/>
            <a:chExt cx="5957975" cy="1235724"/>
          </a:xfrm>
        </p:grpSpPr>
        <p:sp>
          <p:nvSpPr>
            <p:cNvPr id="83" name="Google Shape;83;p14"/>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84" name="Google Shape;84;p14"/>
            <p:cNvSpPr/>
            <p:nvPr/>
          </p:nvSpPr>
          <p:spPr>
            <a:xfrm flipH="1">
              <a:off x="2283025" y="2322575"/>
              <a:ext cx="18444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85" name="Google Shape;85;p14"/>
            <p:cNvSpPr/>
            <p:nvPr/>
          </p:nvSpPr>
          <p:spPr>
            <a:xfrm rot="-5400000">
              <a:off x="3501574" y="1934671"/>
              <a:ext cx="643356" cy="1419149"/>
            </a:xfrm>
            <a:prstGeom prst="flowChartOffpageConnector">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86" name="Google Shape;86;p14"/>
            <p:cNvSpPr/>
            <p:nvPr/>
          </p:nvSpPr>
          <p:spPr>
            <a:xfrm>
              <a:off x="2430318" y="3062392"/>
              <a:ext cx="1940700" cy="4959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Poppins"/>
                  <a:ea typeface="Poppins"/>
                  <a:cs typeface="Poppins"/>
                  <a:sym typeface="Poppins"/>
                </a:rPr>
                <a:t>Immersive Virtual Reality (IMVR) </a:t>
              </a:r>
              <a:endParaRPr sz="1300" b="1">
                <a:solidFill>
                  <a:srgbClr val="FFFFFF"/>
                </a:solidFill>
                <a:latin typeface="Poppins"/>
                <a:ea typeface="Poppins"/>
                <a:cs typeface="Poppins"/>
                <a:sym typeface="Poppins"/>
              </a:endParaRPr>
            </a:p>
          </p:txBody>
        </p:sp>
        <p:sp>
          <p:nvSpPr>
            <p:cNvPr id="87" name="Google Shape;87;p14"/>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88" name="Google Shape;88;p14"/>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01</a:t>
              </a:r>
              <a:endParaRPr sz="2900">
                <a:solidFill>
                  <a:srgbClr val="FFFFFF"/>
                </a:solidFill>
                <a:latin typeface="Poppins Light"/>
                <a:ea typeface="Poppins Light"/>
                <a:cs typeface="Poppins Light"/>
                <a:sym typeface="Poppins Light"/>
              </a:endParaRPr>
            </a:p>
          </p:txBody>
        </p:sp>
        <p:sp>
          <p:nvSpPr>
            <p:cNvPr id="89" name="Google Shape;89;p14"/>
            <p:cNvSpPr/>
            <p:nvPr/>
          </p:nvSpPr>
          <p:spPr>
            <a:xfrm>
              <a:off x="4387850" y="2323750"/>
              <a:ext cx="2971200" cy="6423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Go on app “’Tinkercad”</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Brainstorm a design for your future gadget</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Reflect in your student digital notebook</a:t>
              </a:r>
              <a:endParaRPr sz="1100">
                <a:solidFill>
                  <a:schemeClr val="lt1"/>
                </a:solidFill>
                <a:latin typeface="Poppins"/>
                <a:ea typeface="Poppins"/>
                <a:cs typeface="Poppins"/>
                <a:sym typeface="Poppins"/>
              </a:endParaRPr>
            </a:p>
          </p:txBody>
        </p:sp>
      </p:grpSp>
      <p:sp>
        <p:nvSpPr>
          <p:cNvPr id="90" name="Google Shape;90;p14"/>
          <p:cNvSpPr/>
          <p:nvPr/>
        </p:nvSpPr>
        <p:spPr>
          <a:xfrm>
            <a:off x="1669395" y="1858190"/>
            <a:ext cx="2368800" cy="6054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Poppins"/>
                <a:ea typeface="Poppins"/>
                <a:cs typeface="Poppins"/>
                <a:sym typeface="Poppins"/>
              </a:rPr>
              <a:t>Tinkercad Design </a:t>
            </a:r>
            <a:endParaRPr sz="1300" b="1">
              <a:solidFill>
                <a:srgbClr val="FFFFFF"/>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5"/>
          <p:cNvSpPr txBox="1"/>
          <p:nvPr/>
        </p:nvSpPr>
        <p:spPr>
          <a:xfrm>
            <a:off x="381000" y="393700"/>
            <a:ext cx="7483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Design Thinking Framework</a:t>
            </a:r>
            <a:endParaRPr sz="3800">
              <a:solidFill>
                <a:srgbClr val="0A7982"/>
              </a:solidFill>
              <a:latin typeface="Poppins SemiBold"/>
              <a:ea typeface="Poppins SemiBold"/>
              <a:cs typeface="Poppins SemiBold"/>
              <a:sym typeface="Poppins SemiBold"/>
            </a:endParaRPr>
          </a:p>
        </p:txBody>
      </p:sp>
      <p:sp>
        <p:nvSpPr>
          <p:cNvPr id="96" name="Google Shape;96;p15"/>
          <p:cNvSpPr txBox="1"/>
          <p:nvPr/>
        </p:nvSpPr>
        <p:spPr>
          <a:xfrm>
            <a:off x="3937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a:solidFill>
                <a:srgbClr val="0A7982"/>
              </a:solidFill>
              <a:latin typeface="Poppins"/>
              <a:ea typeface="Poppins"/>
              <a:cs typeface="Poppins"/>
              <a:sym typeface="Poppins"/>
            </a:endParaRPr>
          </a:p>
        </p:txBody>
      </p:sp>
      <p:pic>
        <p:nvPicPr>
          <p:cNvPr id="98" name="Google Shape;98;p15"/>
          <p:cNvPicPr preferRelativeResize="0"/>
          <p:nvPr/>
        </p:nvPicPr>
        <p:blipFill>
          <a:blip r:embed="rId4">
            <a:alphaModFix/>
          </a:blip>
          <a:stretch>
            <a:fillRect/>
          </a:stretch>
        </p:blipFill>
        <p:spPr>
          <a:xfrm>
            <a:off x="2212225" y="1277425"/>
            <a:ext cx="3821361" cy="3395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6"/>
          <p:cNvSpPr txBox="1"/>
          <p:nvPr/>
        </p:nvSpPr>
        <p:spPr>
          <a:xfrm>
            <a:off x="393700" y="430000"/>
            <a:ext cx="7899300" cy="6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Learning Stations </a:t>
            </a:r>
            <a:endParaRPr sz="3800">
              <a:solidFill>
                <a:srgbClr val="0A7982"/>
              </a:solidFill>
              <a:latin typeface="Poppins SemiBold"/>
              <a:ea typeface="Poppins SemiBold"/>
              <a:cs typeface="Poppins SemiBold"/>
              <a:sym typeface="Poppins SemiBold"/>
            </a:endParaRPr>
          </a:p>
        </p:txBody>
      </p:sp>
      <p:sp>
        <p:nvSpPr>
          <p:cNvPr id="104" name="Google Shape;104;p16"/>
          <p:cNvSpPr txBox="1"/>
          <p:nvPr/>
        </p:nvSpPr>
        <p:spPr>
          <a:xfrm>
            <a:off x="393700" y="1028700"/>
            <a:ext cx="78993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Complete the stations in order. Station two to be done in small groups.</a:t>
            </a:r>
            <a:endParaRPr sz="1600">
              <a:solidFill>
                <a:srgbClr val="0A7982"/>
              </a:solidFill>
              <a:latin typeface="Poppins"/>
              <a:ea typeface="Poppins"/>
              <a:cs typeface="Poppins"/>
              <a:sym typeface="Poppins"/>
            </a:endParaRPr>
          </a:p>
        </p:txBody>
      </p:sp>
      <p:grpSp>
        <p:nvGrpSpPr>
          <p:cNvPr id="106" name="Google Shape;106;p16"/>
          <p:cNvGrpSpPr/>
          <p:nvPr/>
        </p:nvGrpSpPr>
        <p:grpSpPr>
          <a:xfrm>
            <a:off x="647353" y="3131911"/>
            <a:ext cx="7272304" cy="785456"/>
            <a:chOff x="1593000" y="2322568"/>
            <a:chExt cx="5957975" cy="643500"/>
          </a:xfrm>
        </p:grpSpPr>
        <p:sp>
          <p:nvSpPr>
            <p:cNvPr id="107" name="Google Shape;107;p16"/>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08" name="Google Shape;108;p16"/>
            <p:cNvSpPr/>
            <p:nvPr/>
          </p:nvSpPr>
          <p:spPr>
            <a:xfrm flipH="1">
              <a:off x="2283025" y="2322575"/>
              <a:ext cx="18444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09" name="Google Shape;109;p16"/>
            <p:cNvSpPr/>
            <p:nvPr/>
          </p:nvSpPr>
          <p:spPr>
            <a:xfrm rot="-5400000">
              <a:off x="3501574" y="1934671"/>
              <a:ext cx="643356" cy="1419149"/>
            </a:xfrm>
            <a:prstGeom prst="flowChartOffpageConnector">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10" name="Google Shape;110;p16"/>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11" name="Google Shape;111;p16"/>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03</a:t>
              </a:r>
              <a:endParaRPr sz="2900">
                <a:solidFill>
                  <a:srgbClr val="FFFFFF"/>
                </a:solidFill>
                <a:latin typeface="Poppins Light"/>
                <a:ea typeface="Poppins Light"/>
                <a:cs typeface="Poppins Light"/>
                <a:sym typeface="Poppins Light"/>
              </a:endParaRPr>
            </a:p>
          </p:txBody>
        </p:sp>
        <p:sp>
          <p:nvSpPr>
            <p:cNvPr id="112" name="Google Shape;112;p16"/>
            <p:cNvSpPr/>
            <p:nvPr/>
          </p:nvSpPr>
          <p:spPr>
            <a:xfrm>
              <a:off x="4387850" y="2323750"/>
              <a:ext cx="2971200" cy="6423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Go on app “Blocks by Google”</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Create and trial your gadget in VR</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Each student has five minutes on the app</a:t>
              </a:r>
              <a:endParaRPr sz="1100">
                <a:solidFill>
                  <a:schemeClr val="lt1"/>
                </a:solidFill>
                <a:latin typeface="Poppins"/>
                <a:ea typeface="Poppins"/>
                <a:cs typeface="Poppins"/>
                <a:sym typeface="Poppins"/>
              </a:endParaRPr>
            </a:p>
          </p:txBody>
        </p:sp>
      </p:grpSp>
      <p:grpSp>
        <p:nvGrpSpPr>
          <p:cNvPr id="113" name="Google Shape;113;p16"/>
          <p:cNvGrpSpPr/>
          <p:nvPr/>
        </p:nvGrpSpPr>
        <p:grpSpPr>
          <a:xfrm>
            <a:off x="647353" y="2342587"/>
            <a:ext cx="7272304" cy="1438624"/>
            <a:chOff x="1593000" y="2322568"/>
            <a:chExt cx="5957975" cy="1178621"/>
          </a:xfrm>
        </p:grpSpPr>
        <p:sp>
          <p:nvSpPr>
            <p:cNvPr id="114" name="Google Shape;114;p16"/>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15" name="Google Shape;115;p16"/>
            <p:cNvSpPr/>
            <p:nvPr/>
          </p:nvSpPr>
          <p:spPr>
            <a:xfrm flipH="1">
              <a:off x="2283025" y="2322575"/>
              <a:ext cx="18444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16" name="Google Shape;116;p16"/>
            <p:cNvSpPr/>
            <p:nvPr/>
          </p:nvSpPr>
          <p:spPr>
            <a:xfrm rot="-5400000">
              <a:off x="3501574" y="1934671"/>
              <a:ext cx="643356" cy="1419149"/>
            </a:xfrm>
            <a:prstGeom prst="flowChartOffpageConnector">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17" name="Google Shape;117;p16"/>
            <p:cNvSpPr/>
            <p:nvPr/>
          </p:nvSpPr>
          <p:spPr>
            <a:xfrm>
              <a:off x="2398387" y="3005289"/>
              <a:ext cx="1940700" cy="4959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Poppins"/>
                  <a:ea typeface="Poppins"/>
                  <a:cs typeface="Poppins"/>
                  <a:sym typeface="Poppins"/>
                </a:rPr>
                <a:t>Immersive Virtual Reality (IMVR) </a:t>
              </a:r>
              <a:endParaRPr sz="1300" b="1">
                <a:solidFill>
                  <a:srgbClr val="FFFFFF"/>
                </a:solidFill>
                <a:latin typeface="Poppins"/>
                <a:ea typeface="Poppins"/>
                <a:cs typeface="Poppins"/>
                <a:sym typeface="Poppins"/>
              </a:endParaRPr>
            </a:p>
          </p:txBody>
        </p:sp>
        <p:sp>
          <p:nvSpPr>
            <p:cNvPr id="118" name="Google Shape;118;p16"/>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19" name="Google Shape;119;p16"/>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02</a:t>
              </a:r>
              <a:endParaRPr sz="2900">
                <a:solidFill>
                  <a:srgbClr val="FFFFFF"/>
                </a:solidFill>
                <a:latin typeface="Poppins Light"/>
                <a:ea typeface="Poppins Light"/>
                <a:cs typeface="Poppins Light"/>
                <a:sym typeface="Poppins Light"/>
              </a:endParaRPr>
            </a:p>
          </p:txBody>
        </p:sp>
        <p:sp>
          <p:nvSpPr>
            <p:cNvPr id="120" name="Google Shape;120;p16"/>
            <p:cNvSpPr/>
            <p:nvPr/>
          </p:nvSpPr>
          <p:spPr>
            <a:xfrm>
              <a:off x="4387850" y="2323750"/>
              <a:ext cx="2971200" cy="6423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Go on app “’Tinkercad”</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Brainstorm a design for your future gadget</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Reflect in your student digital notebook</a:t>
              </a:r>
              <a:endParaRPr sz="1100">
                <a:solidFill>
                  <a:schemeClr val="lt1"/>
                </a:solidFill>
                <a:latin typeface="Poppins"/>
                <a:ea typeface="Poppins"/>
                <a:cs typeface="Poppins"/>
                <a:sym typeface="Poppins"/>
              </a:endParaRPr>
            </a:p>
          </p:txBody>
        </p:sp>
      </p:grpSp>
      <p:sp>
        <p:nvSpPr>
          <p:cNvPr id="121" name="Google Shape;121;p16"/>
          <p:cNvSpPr/>
          <p:nvPr/>
        </p:nvSpPr>
        <p:spPr>
          <a:xfrm>
            <a:off x="1601195" y="2495540"/>
            <a:ext cx="2368800" cy="6054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Poppins"/>
                <a:ea typeface="Poppins"/>
                <a:cs typeface="Poppins"/>
                <a:sym typeface="Poppins"/>
              </a:rPr>
              <a:t>Tinkercad Design </a:t>
            </a:r>
            <a:endParaRPr sz="1300" b="1">
              <a:solidFill>
                <a:srgbClr val="FFFFFF"/>
              </a:solidFill>
              <a:latin typeface="Poppins"/>
              <a:ea typeface="Poppins"/>
              <a:cs typeface="Poppins"/>
              <a:sym typeface="Poppins"/>
            </a:endParaRPr>
          </a:p>
        </p:txBody>
      </p:sp>
      <p:pic>
        <p:nvPicPr>
          <p:cNvPr id="122" name="Google Shape;122;p16" descr="Set a timer for 5 minutes. This 5 minute timer with alarm silently counts down to 00:00 and then alerts you with a gentle alarm sound.&#10;&#10;What Is the 5 Minute Timer?&#10;If you're looking for a timer to help you stay on track with your work, a 5 minute countdown is a great option. You can use it to break up your work time into manageable chunks, and it can also help you avoid getting bogged down with one task for too long.&#10;&#10;How to Set a 5 Minute Timer&#10;There are a few different ways to set a 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5 Minute Alarm?&#10;This timer is perfect for work or study sessions. It's also great for any activity where you want to be sure to take a break every 5 minutes, such as cooking, laundry, or working out.&#10;&#10;Online Timer - https://timer.onlinealarmkur.com/en/" title="5 Minute Timer">
            <a:hlinkClick r:id="rId4"/>
          </p:cNvPr>
          <p:cNvPicPr preferRelativeResize="0"/>
          <p:nvPr/>
        </p:nvPicPr>
        <p:blipFill>
          <a:blip r:embed="rId5">
            <a:alphaModFix/>
          </a:blip>
          <a:stretch>
            <a:fillRect/>
          </a:stretch>
        </p:blipFill>
        <p:spPr>
          <a:xfrm>
            <a:off x="647350" y="4211275"/>
            <a:ext cx="1437425" cy="808550"/>
          </a:xfrm>
          <a:prstGeom prst="rect">
            <a:avLst/>
          </a:prstGeom>
          <a:noFill/>
          <a:ln>
            <a:noFill/>
          </a:ln>
        </p:spPr>
      </p:pic>
      <p:grpSp>
        <p:nvGrpSpPr>
          <p:cNvPr id="123" name="Google Shape;123;p16"/>
          <p:cNvGrpSpPr/>
          <p:nvPr/>
        </p:nvGrpSpPr>
        <p:grpSpPr>
          <a:xfrm>
            <a:off x="647353" y="1557111"/>
            <a:ext cx="7272304" cy="785456"/>
            <a:chOff x="1593000" y="2322568"/>
            <a:chExt cx="5957975" cy="643500"/>
          </a:xfrm>
        </p:grpSpPr>
        <p:sp>
          <p:nvSpPr>
            <p:cNvPr id="124" name="Google Shape;124;p16"/>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25" name="Google Shape;125;p16"/>
            <p:cNvSpPr/>
            <p:nvPr/>
          </p:nvSpPr>
          <p:spPr>
            <a:xfrm flipH="1">
              <a:off x="2283053" y="2322579"/>
              <a:ext cx="21048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rgbClr val="FFFFFF"/>
                  </a:solidFill>
                  <a:latin typeface="Poppins"/>
                  <a:ea typeface="Poppins"/>
                  <a:cs typeface="Poppins"/>
                  <a:sym typeface="Poppins"/>
                </a:rPr>
                <a:t>Think/Design/Reflect</a:t>
              </a:r>
              <a:endParaRPr sz="1700">
                <a:latin typeface="Poppins"/>
                <a:ea typeface="Poppins"/>
                <a:cs typeface="Poppins"/>
                <a:sym typeface="Poppins"/>
              </a:endParaRPr>
            </a:p>
          </p:txBody>
        </p:sp>
        <p:sp>
          <p:nvSpPr>
            <p:cNvPr id="126" name="Google Shape;126;p16"/>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27" name="Google Shape;127;p16"/>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01</a:t>
              </a:r>
              <a:endParaRPr sz="2900">
                <a:solidFill>
                  <a:srgbClr val="FFFFFF"/>
                </a:solidFill>
                <a:latin typeface="Poppins Light"/>
                <a:ea typeface="Poppins Light"/>
                <a:cs typeface="Poppins Light"/>
                <a:sym typeface="Poppins Light"/>
              </a:endParaRPr>
            </a:p>
          </p:txBody>
        </p:sp>
        <p:sp>
          <p:nvSpPr>
            <p:cNvPr id="128" name="Google Shape;128;p16"/>
            <p:cNvSpPr/>
            <p:nvPr/>
          </p:nvSpPr>
          <p:spPr>
            <a:xfrm>
              <a:off x="4387850" y="2323750"/>
              <a:ext cx="2971200" cy="6423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Complete tasks on slides 5-8 of your student digital notebook</a:t>
              </a:r>
              <a:endParaRPr sz="1100">
                <a:solidFill>
                  <a:schemeClr val="lt1"/>
                </a:solidFill>
                <a:latin typeface="Poppins"/>
                <a:ea typeface="Poppins"/>
                <a:cs typeface="Poppins"/>
                <a:sym typeface="Poppi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32"/>
        <p:cNvGrpSpPr/>
        <p:nvPr/>
      </p:nvGrpSpPr>
      <p:grpSpPr>
        <a:xfrm>
          <a:off x="0" y="0"/>
          <a:ext cx="0" cy="0"/>
          <a:chOff x="0" y="0"/>
          <a:chExt cx="0" cy="0"/>
        </a:xfrm>
      </p:grpSpPr>
      <p:sp>
        <p:nvSpPr>
          <p:cNvPr id="133" name="Google Shape;133;p17"/>
          <p:cNvSpPr txBox="1"/>
          <p:nvPr/>
        </p:nvSpPr>
        <p:spPr>
          <a:xfrm>
            <a:off x="381000" y="393700"/>
            <a:ext cx="7899300" cy="6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Inventions of the future</a:t>
            </a:r>
            <a:endParaRPr sz="3800">
              <a:solidFill>
                <a:srgbClr val="0A7982"/>
              </a:solidFill>
              <a:latin typeface="Poppins SemiBold"/>
              <a:ea typeface="Poppins SemiBold"/>
              <a:cs typeface="Poppins SemiBold"/>
              <a:sym typeface="Poppins SemiBold"/>
            </a:endParaRPr>
          </a:p>
        </p:txBody>
      </p:sp>
      <p:sp>
        <p:nvSpPr>
          <p:cNvPr id="134" name="Google Shape;134;p17"/>
          <p:cNvSpPr txBox="1"/>
          <p:nvPr/>
        </p:nvSpPr>
        <p:spPr>
          <a:xfrm>
            <a:off x="393700" y="1028700"/>
            <a:ext cx="78993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Watch the video “Inventions of the future”.</a:t>
            </a:r>
            <a:endParaRPr sz="1600">
              <a:solidFill>
                <a:srgbClr val="0A7982"/>
              </a:solidFill>
              <a:latin typeface="Poppins"/>
              <a:ea typeface="Poppins"/>
              <a:cs typeface="Poppins"/>
              <a:sym typeface="Poppins"/>
            </a:endParaRPr>
          </a:p>
        </p:txBody>
      </p:sp>
      <p:sp>
        <p:nvSpPr>
          <p:cNvPr id="136" name="Google Shape;136;p17"/>
          <p:cNvSpPr txBox="1"/>
          <p:nvPr/>
        </p:nvSpPr>
        <p:spPr>
          <a:xfrm>
            <a:off x="548775" y="1612650"/>
            <a:ext cx="35178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2"/>
              </a:solidFill>
              <a:latin typeface="Lexend Light"/>
              <a:ea typeface="Lexend Light"/>
              <a:cs typeface="Lexend Light"/>
              <a:sym typeface="Lexend Light"/>
            </a:endParaRPr>
          </a:p>
        </p:txBody>
      </p:sp>
      <p:pic>
        <p:nvPicPr>
          <p:cNvPr id="2" name="Online Media 1" title="INVENTIONS OF THE FUTURE THAT WILL SOON BE AVAILABLE TO EVERYONE">
            <a:hlinkClick r:id="" action="ppaction://media"/>
            <a:extLst>
              <a:ext uri="{FF2B5EF4-FFF2-40B4-BE49-F238E27FC236}">
                <a16:creationId xmlns:a16="http://schemas.microsoft.com/office/drawing/2014/main" id="{50B9DCE3-72B5-62D0-B264-1B7549C5F122}"/>
              </a:ext>
            </a:extLst>
          </p:cNvPr>
          <p:cNvPicPr>
            <a:picLocks noRot="1" noChangeAspect="1"/>
          </p:cNvPicPr>
          <p:nvPr>
            <a:videoFile r:link="rId1"/>
          </p:nvPr>
        </p:nvPicPr>
        <p:blipFill>
          <a:blip r:embed="rId5"/>
          <a:stretch>
            <a:fillRect/>
          </a:stretch>
        </p:blipFill>
        <p:spPr>
          <a:xfrm>
            <a:off x="1692156" y="1491900"/>
            <a:ext cx="5302388" cy="2993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18"/>
          <p:cNvSpPr txBox="1"/>
          <p:nvPr/>
        </p:nvSpPr>
        <p:spPr>
          <a:xfrm>
            <a:off x="381000" y="393700"/>
            <a:ext cx="7483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Discuss and record</a:t>
            </a:r>
            <a:endParaRPr sz="3800">
              <a:solidFill>
                <a:srgbClr val="0A7982"/>
              </a:solidFill>
              <a:latin typeface="Poppins SemiBold"/>
              <a:ea typeface="Poppins SemiBold"/>
              <a:cs typeface="Poppins SemiBold"/>
              <a:sym typeface="Poppins SemiBold"/>
            </a:endParaRPr>
          </a:p>
        </p:txBody>
      </p:sp>
      <p:sp>
        <p:nvSpPr>
          <p:cNvPr id="143" name="Google Shape;143;p18"/>
          <p:cNvSpPr txBox="1"/>
          <p:nvPr/>
        </p:nvSpPr>
        <p:spPr>
          <a:xfrm>
            <a:off x="3937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0A7982"/>
                </a:solidFill>
                <a:latin typeface="Poppins"/>
                <a:ea typeface="Poppins"/>
                <a:cs typeface="Poppins"/>
                <a:sym typeface="Poppins"/>
              </a:rPr>
              <a:t>Record your thoughts and observations from watching “The Inventions of the Future” on slide 5 of your student digital notebook</a:t>
            </a:r>
            <a:endParaRPr sz="1000">
              <a:solidFill>
                <a:srgbClr val="0A7982"/>
              </a:solidFill>
              <a:latin typeface="Poppins"/>
              <a:ea typeface="Poppins"/>
              <a:cs typeface="Poppins"/>
              <a:sym typeface="Poppins"/>
            </a:endParaRPr>
          </a:p>
          <a:p>
            <a:pPr marL="0" lvl="0" indent="0" algn="l" rtl="0">
              <a:spcBef>
                <a:spcPts val="0"/>
              </a:spcBef>
              <a:spcAft>
                <a:spcPts val="0"/>
              </a:spcAft>
              <a:buNone/>
            </a:pPr>
            <a:endParaRPr sz="1000">
              <a:solidFill>
                <a:srgbClr val="0A7982"/>
              </a:solidFill>
              <a:latin typeface="Poppins"/>
              <a:ea typeface="Poppins"/>
              <a:cs typeface="Poppins"/>
              <a:sym typeface="Poppins"/>
            </a:endParaRPr>
          </a:p>
        </p:txBody>
      </p:sp>
      <p:sp>
        <p:nvSpPr>
          <p:cNvPr id="144" name="Google Shape;144;p18"/>
          <p:cNvSpPr/>
          <p:nvPr/>
        </p:nvSpPr>
        <p:spPr>
          <a:xfrm>
            <a:off x="464850" y="1443000"/>
            <a:ext cx="218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45" name="Google Shape;145;p18"/>
          <p:cNvSpPr txBox="1"/>
          <p:nvPr/>
        </p:nvSpPr>
        <p:spPr>
          <a:xfrm>
            <a:off x="596400" y="1443000"/>
            <a:ext cx="19209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2"/>
                </a:solidFill>
                <a:latin typeface="Lexend Light"/>
                <a:ea typeface="Lexend Light"/>
                <a:cs typeface="Lexend Light"/>
                <a:sym typeface="Lexend Light"/>
              </a:rPr>
              <a:t>Which invention excited you the most?</a:t>
            </a:r>
            <a:endParaRPr sz="1000">
              <a:solidFill>
                <a:schemeClr val="dk2"/>
              </a:solidFill>
              <a:latin typeface="Lexend Light"/>
              <a:ea typeface="Lexend Light"/>
              <a:cs typeface="Lexend Light"/>
              <a:sym typeface="Lexend Light"/>
            </a:endParaRPr>
          </a:p>
        </p:txBody>
      </p:sp>
      <p:sp>
        <p:nvSpPr>
          <p:cNvPr id="147" name="Google Shape;147;p18"/>
          <p:cNvSpPr/>
          <p:nvPr/>
        </p:nvSpPr>
        <p:spPr>
          <a:xfrm>
            <a:off x="5680800" y="1443000"/>
            <a:ext cx="218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48" name="Google Shape;148;p18"/>
          <p:cNvSpPr/>
          <p:nvPr/>
        </p:nvSpPr>
        <p:spPr>
          <a:xfrm>
            <a:off x="3030900" y="1443000"/>
            <a:ext cx="218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49" name="Google Shape;149;p18"/>
          <p:cNvSpPr txBox="1"/>
          <p:nvPr/>
        </p:nvSpPr>
        <p:spPr>
          <a:xfrm>
            <a:off x="5812350" y="1443000"/>
            <a:ext cx="19209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2"/>
                </a:solidFill>
                <a:latin typeface="Lexend Light"/>
                <a:ea typeface="Lexend Light"/>
                <a:cs typeface="Lexend Light"/>
                <a:sym typeface="Lexend Light"/>
              </a:rPr>
              <a:t>Who would benefit from those inventions? Why?</a:t>
            </a:r>
            <a:endParaRPr sz="1000">
              <a:solidFill>
                <a:schemeClr val="dk2"/>
              </a:solidFill>
              <a:latin typeface="Lexend Light"/>
              <a:ea typeface="Lexend Light"/>
              <a:cs typeface="Lexend Light"/>
              <a:sym typeface="Lexend Light"/>
            </a:endParaRPr>
          </a:p>
        </p:txBody>
      </p:sp>
      <p:sp>
        <p:nvSpPr>
          <p:cNvPr id="150" name="Google Shape;150;p18"/>
          <p:cNvSpPr txBox="1"/>
          <p:nvPr/>
        </p:nvSpPr>
        <p:spPr>
          <a:xfrm>
            <a:off x="3138600" y="1443000"/>
            <a:ext cx="19209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2"/>
                </a:solidFill>
                <a:latin typeface="Lexend Light"/>
                <a:ea typeface="Lexend Light"/>
                <a:cs typeface="Lexend Light"/>
                <a:sym typeface="Lexend Light"/>
              </a:rPr>
              <a:t>What problems or issues do these inventions solve?</a:t>
            </a:r>
            <a:endParaRPr sz="1000">
              <a:solidFill>
                <a:schemeClr val="dk2"/>
              </a:solidFill>
              <a:latin typeface="Lexend Light"/>
              <a:ea typeface="Lexend Light"/>
              <a:cs typeface="Lexend Light"/>
              <a:sym typeface="Lexend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pic>
        <p:nvPicPr>
          <p:cNvPr id="155" name="Google Shape;155;p19"/>
          <p:cNvPicPr preferRelativeResize="0"/>
          <p:nvPr/>
        </p:nvPicPr>
        <p:blipFill rotWithShape="1">
          <a:blip r:embed="rId4">
            <a:alphaModFix/>
          </a:blip>
          <a:srcRect l="21366" t="22370" r="21412" b="20924"/>
          <a:stretch/>
        </p:blipFill>
        <p:spPr>
          <a:xfrm>
            <a:off x="647350" y="2669150"/>
            <a:ext cx="1071550" cy="1061825"/>
          </a:xfrm>
          <a:prstGeom prst="rect">
            <a:avLst/>
          </a:prstGeom>
          <a:noFill/>
          <a:ln>
            <a:noFill/>
          </a:ln>
        </p:spPr>
      </p:pic>
      <p:sp>
        <p:nvSpPr>
          <p:cNvPr id="156" name="Google Shape;156;p19"/>
          <p:cNvSpPr txBox="1"/>
          <p:nvPr/>
        </p:nvSpPr>
        <p:spPr>
          <a:xfrm>
            <a:off x="381000" y="393700"/>
            <a:ext cx="7483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u="sng">
                <a:solidFill>
                  <a:schemeClr val="hlink"/>
                </a:solidFill>
                <a:latin typeface="Poppins SemiBold"/>
                <a:ea typeface="Poppins SemiBold"/>
                <a:cs typeface="Poppins SemiBold"/>
                <a:sym typeface="Poppins SemiBold"/>
                <a:hlinkClick r:id="rId5"/>
              </a:rPr>
              <a:t>Tinkercad</a:t>
            </a:r>
            <a:endParaRPr sz="3800">
              <a:solidFill>
                <a:srgbClr val="0A7982"/>
              </a:solidFill>
              <a:latin typeface="Poppins SemiBold"/>
              <a:ea typeface="Poppins SemiBold"/>
              <a:cs typeface="Poppins SemiBold"/>
              <a:sym typeface="Poppins SemiBold"/>
            </a:endParaRPr>
          </a:p>
        </p:txBody>
      </p:sp>
      <p:sp>
        <p:nvSpPr>
          <p:cNvPr id="157" name="Google Shape;157;p19"/>
          <p:cNvSpPr txBox="1"/>
          <p:nvPr/>
        </p:nvSpPr>
        <p:spPr>
          <a:xfrm>
            <a:off x="3937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A7982"/>
                </a:solidFill>
                <a:latin typeface="Poppins"/>
                <a:ea typeface="Poppins"/>
                <a:cs typeface="Poppins"/>
                <a:sym typeface="Poppins"/>
              </a:rPr>
              <a:t>Design the gadget to help solve the issue you have identified.</a:t>
            </a:r>
            <a:endParaRPr sz="1000">
              <a:solidFill>
                <a:srgbClr val="0A7982"/>
              </a:solidFill>
              <a:latin typeface="Poppins"/>
              <a:ea typeface="Poppins"/>
              <a:cs typeface="Poppins"/>
              <a:sym typeface="Poppins"/>
            </a:endParaRPr>
          </a:p>
        </p:txBody>
      </p:sp>
      <p:grpSp>
        <p:nvGrpSpPr>
          <p:cNvPr id="159" name="Google Shape;159;p19"/>
          <p:cNvGrpSpPr/>
          <p:nvPr/>
        </p:nvGrpSpPr>
        <p:grpSpPr>
          <a:xfrm>
            <a:off x="647353" y="1755462"/>
            <a:ext cx="7272304" cy="785456"/>
            <a:chOff x="1593000" y="2322568"/>
            <a:chExt cx="5957975" cy="643500"/>
          </a:xfrm>
        </p:grpSpPr>
        <p:sp>
          <p:nvSpPr>
            <p:cNvPr id="160" name="Google Shape;160;p19"/>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61" name="Google Shape;161;p19"/>
            <p:cNvSpPr/>
            <p:nvPr/>
          </p:nvSpPr>
          <p:spPr>
            <a:xfrm flipH="1">
              <a:off x="2283025" y="2322575"/>
              <a:ext cx="18444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62" name="Google Shape;162;p19"/>
            <p:cNvSpPr/>
            <p:nvPr/>
          </p:nvSpPr>
          <p:spPr>
            <a:xfrm rot="-5400000">
              <a:off x="3501574" y="1934671"/>
              <a:ext cx="643356" cy="1419149"/>
            </a:xfrm>
            <a:prstGeom prst="flowChartOffpageConnector">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63" name="Google Shape;163;p19"/>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64" name="Google Shape;164;p19"/>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01</a:t>
              </a:r>
              <a:endParaRPr sz="2900">
                <a:solidFill>
                  <a:srgbClr val="FFFFFF"/>
                </a:solidFill>
                <a:latin typeface="Poppins Light"/>
                <a:ea typeface="Poppins Light"/>
                <a:cs typeface="Poppins Light"/>
                <a:sym typeface="Poppins Light"/>
              </a:endParaRPr>
            </a:p>
          </p:txBody>
        </p:sp>
        <p:sp>
          <p:nvSpPr>
            <p:cNvPr id="165" name="Google Shape;165;p19"/>
            <p:cNvSpPr/>
            <p:nvPr/>
          </p:nvSpPr>
          <p:spPr>
            <a:xfrm>
              <a:off x="4387850" y="2323750"/>
              <a:ext cx="2971200" cy="6423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Go on app “’Tinkercad”</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Design your future gadget</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Reflect in your Design Thinking Digital Notebook</a:t>
              </a:r>
              <a:endParaRPr sz="1100">
                <a:solidFill>
                  <a:schemeClr val="lt1"/>
                </a:solidFill>
                <a:latin typeface="Poppins"/>
                <a:ea typeface="Poppins"/>
                <a:cs typeface="Poppins"/>
                <a:sym typeface="Poppins"/>
              </a:endParaRPr>
            </a:p>
          </p:txBody>
        </p:sp>
      </p:grpSp>
      <p:sp>
        <p:nvSpPr>
          <p:cNvPr id="166" name="Google Shape;166;p19"/>
          <p:cNvSpPr/>
          <p:nvPr/>
        </p:nvSpPr>
        <p:spPr>
          <a:xfrm>
            <a:off x="1669395" y="1858190"/>
            <a:ext cx="2368800" cy="6054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u="sng">
                <a:solidFill>
                  <a:schemeClr val="lt1"/>
                </a:solidFill>
                <a:latin typeface="Poppins"/>
                <a:ea typeface="Poppins"/>
                <a:cs typeface="Poppins"/>
                <a:sym typeface="Poppins"/>
                <a:hlinkClick r:id="rId6">
                  <a:extLst>
                    <a:ext uri="{A12FA001-AC4F-418D-AE19-62706E023703}">
                      <ahyp:hlinkClr xmlns:ahyp="http://schemas.microsoft.com/office/drawing/2018/hyperlinkcolor" val="tx"/>
                    </a:ext>
                  </a:extLst>
                </a:hlinkClick>
              </a:rPr>
              <a:t>Tinkercad</a:t>
            </a:r>
            <a:r>
              <a:rPr lang="en" sz="1300" b="1">
                <a:solidFill>
                  <a:schemeClr val="lt1"/>
                </a:solidFill>
                <a:latin typeface="Poppins"/>
                <a:ea typeface="Poppins"/>
                <a:cs typeface="Poppins"/>
                <a:sym typeface="Poppins"/>
              </a:rPr>
              <a:t> Design</a:t>
            </a:r>
            <a:r>
              <a:rPr lang="en" sz="1300" b="1">
                <a:solidFill>
                  <a:srgbClr val="FFFFFF"/>
                </a:solidFill>
                <a:latin typeface="Poppins"/>
                <a:ea typeface="Poppins"/>
                <a:cs typeface="Poppins"/>
                <a:sym typeface="Poppins"/>
              </a:rPr>
              <a:t> </a:t>
            </a:r>
            <a:endParaRPr sz="1300" b="1">
              <a:solidFill>
                <a:srgbClr val="FFFFFF"/>
              </a:solidFill>
              <a:latin typeface="Poppins"/>
              <a:ea typeface="Poppins"/>
              <a:cs typeface="Poppins"/>
              <a:sym typeface="Poppins"/>
            </a:endParaRPr>
          </a:p>
        </p:txBody>
      </p:sp>
      <p:sp>
        <p:nvSpPr>
          <p:cNvPr id="167" name="Google Shape;167;p19"/>
          <p:cNvSpPr txBox="1"/>
          <p:nvPr/>
        </p:nvSpPr>
        <p:spPr>
          <a:xfrm>
            <a:off x="1909325" y="2732475"/>
            <a:ext cx="3151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hlink"/>
                </a:solidFill>
                <a:hlinkClick r:id="rId5"/>
              </a:rPr>
              <a:t>Tinkercad - Login</a:t>
            </a:r>
            <a:r>
              <a:rPr lang="en" sz="1800">
                <a:solidFill>
                  <a:schemeClr val="dk2"/>
                </a:solidFill>
              </a:rPr>
              <a:t>		</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20"/>
          <p:cNvSpPr txBox="1"/>
          <p:nvPr/>
        </p:nvSpPr>
        <p:spPr>
          <a:xfrm>
            <a:off x="381000" y="393700"/>
            <a:ext cx="7483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Blocks by Google </a:t>
            </a:r>
            <a:endParaRPr sz="3800">
              <a:solidFill>
                <a:srgbClr val="0A7982"/>
              </a:solidFill>
              <a:latin typeface="Poppins SemiBold"/>
              <a:ea typeface="Poppins SemiBold"/>
              <a:cs typeface="Poppins SemiBold"/>
              <a:sym typeface="Poppins SemiBold"/>
            </a:endParaRPr>
          </a:p>
        </p:txBody>
      </p:sp>
      <p:sp>
        <p:nvSpPr>
          <p:cNvPr id="173" name="Google Shape;173;p20"/>
          <p:cNvSpPr txBox="1"/>
          <p:nvPr/>
        </p:nvSpPr>
        <p:spPr>
          <a:xfrm>
            <a:off x="3937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A7982"/>
                </a:solidFill>
                <a:latin typeface="Poppins"/>
                <a:ea typeface="Poppins"/>
                <a:cs typeface="Poppins"/>
                <a:sym typeface="Poppins"/>
              </a:rPr>
              <a:t>Create your gadget on Blocks by Google to experience it in VR.</a:t>
            </a:r>
            <a:endParaRPr sz="1000">
              <a:solidFill>
                <a:srgbClr val="0A7982"/>
              </a:solidFill>
              <a:latin typeface="Poppins"/>
              <a:ea typeface="Poppins"/>
              <a:cs typeface="Poppins"/>
              <a:sym typeface="Poppins"/>
            </a:endParaRPr>
          </a:p>
        </p:txBody>
      </p:sp>
      <p:grpSp>
        <p:nvGrpSpPr>
          <p:cNvPr id="175" name="Google Shape;175;p20"/>
          <p:cNvGrpSpPr/>
          <p:nvPr/>
        </p:nvGrpSpPr>
        <p:grpSpPr>
          <a:xfrm>
            <a:off x="486753" y="2364587"/>
            <a:ext cx="7272304" cy="785456"/>
            <a:chOff x="1593000" y="2322568"/>
            <a:chExt cx="5957975" cy="643500"/>
          </a:xfrm>
        </p:grpSpPr>
        <p:sp>
          <p:nvSpPr>
            <p:cNvPr id="176" name="Google Shape;176;p20"/>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77" name="Google Shape;177;p20"/>
            <p:cNvSpPr/>
            <p:nvPr/>
          </p:nvSpPr>
          <p:spPr>
            <a:xfrm flipH="1">
              <a:off x="2283025" y="2322575"/>
              <a:ext cx="18444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78" name="Google Shape;178;p20"/>
            <p:cNvSpPr/>
            <p:nvPr/>
          </p:nvSpPr>
          <p:spPr>
            <a:xfrm rot="-5400000">
              <a:off x="3501574" y="1934671"/>
              <a:ext cx="643356" cy="1419149"/>
            </a:xfrm>
            <a:prstGeom prst="flowChartOffpageConnector">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79" name="Google Shape;179;p20"/>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80" name="Google Shape;180;p20"/>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02</a:t>
              </a:r>
              <a:endParaRPr sz="2900">
                <a:solidFill>
                  <a:srgbClr val="FFFFFF"/>
                </a:solidFill>
                <a:latin typeface="Poppins Light"/>
                <a:ea typeface="Poppins Light"/>
                <a:cs typeface="Poppins Light"/>
                <a:sym typeface="Poppins Light"/>
              </a:endParaRPr>
            </a:p>
          </p:txBody>
        </p:sp>
      </p:grpSp>
      <p:sp>
        <p:nvSpPr>
          <p:cNvPr id="181" name="Google Shape;181;p20"/>
          <p:cNvSpPr/>
          <p:nvPr/>
        </p:nvSpPr>
        <p:spPr>
          <a:xfrm>
            <a:off x="1554745" y="2454615"/>
            <a:ext cx="2368800" cy="6054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Poppins"/>
                <a:ea typeface="Poppins"/>
                <a:cs typeface="Poppins"/>
                <a:sym typeface="Poppins"/>
              </a:rPr>
              <a:t>Google Blocks</a:t>
            </a:r>
            <a:endParaRPr sz="1300" b="1">
              <a:solidFill>
                <a:srgbClr val="FFFFFF"/>
              </a:solidFill>
              <a:latin typeface="Poppins"/>
              <a:ea typeface="Poppins"/>
              <a:cs typeface="Poppins"/>
              <a:sym typeface="Poppins"/>
            </a:endParaRPr>
          </a:p>
        </p:txBody>
      </p:sp>
      <p:sp>
        <p:nvSpPr>
          <p:cNvPr id="182" name="Google Shape;182;p20"/>
          <p:cNvSpPr/>
          <p:nvPr/>
        </p:nvSpPr>
        <p:spPr>
          <a:xfrm>
            <a:off x="4132347" y="2365379"/>
            <a:ext cx="3626700" cy="7839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Go on app “Blocks by Google”</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Create and trial your gadget in VR</a:t>
            </a:r>
            <a:endParaRPr sz="1100">
              <a:solidFill>
                <a:schemeClr val="lt1"/>
              </a:solidFill>
              <a:latin typeface="Poppins"/>
              <a:ea typeface="Poppins"/>
              <a:cs typeface="Poppins"/>
              <a:sym typeface="Poppins"/>
            </a:endParaRPr>
          </a:p>
        </p:txBody>
      </p:sp>
      <p:sp>
        <p:nvSpPr>
          <p:cNvPr id="183" name="Google Shape;183;p20"/>
          <p:cNvSpPr txBox="1"/>
          <p:nvPr/>
        </p:nvSpPr>
        <p:spPr>
          <a:xfrm>
            <a:off x="360425" y="1490813"/>
            <a:ext cx="8316000" cy="14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7982"/>
                </a:solidFill>
                <a:latin typeface="Lexend Light"/>
                <a:ea typeface="Lexend Light"/>
                <a:cs typeface="Lexend Light"/>
                <a:sym typeface="Lexend Light"/>
              </a:rPr>
              <a:t>In small groups, go on Blocks by Google on the IMVR stations to trial your future gadget design in Virtual Reality. The student who is not wearing the IMVR headset can assist the student who is wearing it, and then switch after 5 minutes.</a:t>
            </a:r>
            <a:endParaRPr sz="900">
              <a:solidFill>
                <a:srgbClr val="0A7982"/>
              </a:solidFill>
              <a:latin typeface="Lexend Light"/>
              <a:ea typeface="Lexend Light"/>
              <a:cs typeface="Lexend Light"/>
              <a:sym typeface="Lexend Light"/>
            </a:endParaRPr>
          </a:p>
          <a:p>
            <a:pPr marL="0" lvl="0" indent="0" algn="l" rtl="0">
              <a:spcBef>
                <a:spcPts val="0"/>
              </a:spcBef>
              <a:spcAft>
                <a:spcPts val="0"/>
              </a:spcAft>
              <a:buNone/>
            </a:pPr>
            <a:r>
              <a:rPr lang="en" sz="1000">
                <a:solidFill>
                  <a:srgbClr val="0A7982"/>
                </a:solidFill>
                <a:latin typeface="Poppins"/>
                <a:ea typeface="Poppins"/>
                <a:cs typeface="Poppins"/>
                <a:sym typeface="Poppins"/>
              </a:rPr>
              <a:t> </a:t>
            </a:r>
            <a:endParaRPr sz="1000">
              <a:solidFill>
                <a:srgbClr val="0A7982"/>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21"/>
          <p:cNvSpPr txBox="1"/>
          <p:nvPr/>
        </p:nvSpPr>
        <p:spPr>
          <a:xfrm>
            <a:off x="381000" y="393700"/>
            <a:ext cx="7483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Reflection</a:t>
            </a:r>
            <a:endParaRPr sz="3800">
              <a:solidFill>
                <a:srgbClr val="0A7982"/>
              </a:solidFill>
              <a:latin typeface="Poppins SemiBold"/>
              <a:ea typeface="Poppins SemiBold"/>
              <a:cs typeface="Poppins SemiBold"/>
              <a:sym typeface="Poppins SemiBold"/>
            </a:endParaRPr>
          </a:p>
        </p:txBody>
      </p:sp>
      <p:sp>
        <p:nvSpPr>
          <p:cNvPr id="189" name="Google Shape;189;p21"/>
          <p:cNvSpPr txBox="1"/>
          <p:nvPr/>
        </p:nvSpPr>
        <p:spPr>
          <a:xfrm>
            <a:off x="3937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A7982"/>
                </a:solidFill>
                <a:latin typeface="Poppins"/>
                <a:ea typeface="Poppins"/>
                <a:cs typeface="Poppins"/>
                <a:sym typeface="Poppins"/>
              </a:rPr>
              <a:t>Discuss your ideas as a class.</a:t>
            </a:r>
            <a:endParaRPr sz="1000">
              <a:solidFill>
                <a:srgbClr val="0A7982"/>
              </a:solidFill>
              <a:latin typeface="Poppins"/>
              <a:ea typeface="Poppins"/>
              <a:cs typeface="Poppins"/>
              <a:sym typeface="Poppins"/>
            </a:endParaRPr>
          </a:p>
        </p:txBody>
      </p:sp>
      <p:sp>
        <p:nvSpPr>
          <p:cNvPr id="191" name="Google Shape;191;p21"/>
          <p:cNvSpPr/>
          <p:nvPr/>
        </p:nvSpPr>
        <p:spPr>
          <a:xfrm>
            <a:off x="464850" y="1443000"/>
            <a:ext cx="6729900" cy="10650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92" name="Google Shape;192;p21"/>
          <p:cNvSpPr txBox="1"/>
          <p:nvPr/>
        </p:nvSpPr>
        <p:spPr>
          <a:xfrm>
            <a:off x="596250" y="1443000"/>
            <a:ext cx="65985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Share some of your experiences and designs you created. </a:t>
            </a:r>
            <a:endParaRPr sz="1000">
              <a:solidFill>
                <a:schemeClr val="dk2"/>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2"/>
              </a:solidFill>
              <a:latin typeface="Lexend Light"/>
              <a:ea typeface="Lexend Light"/>
              <a:cs typeface="Lexend Light"/>
              <a:sym typeface="Lexend Light"/>
            </a:endParaRPr>
          </a:p>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What problem does your gadget solve? What makes your gadget unique?</a:t>
            </a:r>
            <a:endParaRPr sz="1000">
              <a:solidFill>
                <a:schemeClr val="dk2"/>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2"/>
              </a:solidFill>
              <a:latin typeface="Lexend Light"/>
              <a:ea typeface="Lexend Light"/>
              <a:cs typeface="Lexend Light"/>
              <a:sym typeface="Lexend Light"/>
            </a:endParaRPr>
          </a:p>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Based on your feedback, what would you improve upon if you were able to implement this solution?</a:t>
            </a:r>
            <a:endParaRPr sz="1000">
              <a:solidFill>
                <a:schemeClr val="dk2"/>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2"/>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2"/>
              </a:solidFill>
              <a:latin typeface="Lexend Light"/>
              <a:ea typeface="Lexend Light"/>
              <a:cs typeface="Lexend Light"/>
              <a:sym typeface="Lexend 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8D7D82A05AF46A3813CC4746020EE" ma:contentTypeVersion="15" ma:contentTypeDescription="Create a new document." ma:contentTypeScope="" ma:versionID="eb0701ad750b93e2bac018fcca5ac311">
  <xsd:schema xmlns:xsd="http://www.w3.org/2001/XMLSchema" xmlns:xs="http://www.w3.org/2001/XMLSchema" xmlns:p="http://schemas.microsoft.com/office/2006/metadata/properties" xmlns:ns2="6acfb8c9-04c0-42b8-bd12-b499039053bd" xmlns:ns3="0d428a07-af55-49e5-a5bc-84a3e5008842" targetNamespace="http://schemas.microsoft.com/office/2006/metadata/properties" ma:root="true" ma:fieldsID="3cb7070e0d67a0aa7cdd89300f911528" ns2:_="" ns3:_="">
    <xsd:import namespace="6acfb8c9-04c0-42b8-bd12-b499039053bd"/>
    <xsd:import namespace="0d428a07-af55-49e5-a5bc-84a3e50088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8c9-04c0-42b8-bd12-b4990390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428a07-af55-49e5-a5bc-84a3e50088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38f35-fa6f-42b1-a448-f5eb7172ef83}" ma:internalName="TaxCatchAll" ma:showField="CatchAllData" ma:web="0d428a07-af55-49e5-a5bc-84a3e50088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7C137D-1BDE-4CD7-8543-E58AB2A520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fb8c9-04c0-42b8-bd12-b499039053bd"/>
    <ds:schemaRef ds:uri="0d428a07-af55-49e5-a5bc-84a3e5008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B355C4-A403-49AE-A9C2-5738A0B1E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418</Words>
  <Application>Microsoft Office PowerPoint</Application>
  <PresentationFormat>On-screen Show (16:9)</PresentationFormat>
  <Paragraphs>64</Paragraphs>
  <Slides>9</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Poppins Light</vt:lpstr>
      <vt:lpstr>Poppins</vt:lpstr>
      <vt:lpstr>Arial</vt:lpstr>
      <vt:lpstr>Poppins SemiBold</vt:lpstr>
      <vt:lpstr>Lexend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 future gadget teaching deck</dc:title>
  <dc:creator>Lumination</dc:creator>
  <cp:lastModifiedBy>Broecker, Agnetha (Online Communications Unit)</cp:lastModifiedBy>
  <cp:revision>2</cp:revision>
  <dcterms:modified xsi:type="dcterms:W3CDTF">2024-08-30T06:54:33Z</dcterms:modified>
</cp:coreProperties>
</file>