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embeddedFontLst>
    <p:embeddedFont>
      <p:font typeface="Lexend" panose="020B0604020202020204" charset="0"/>
      <p:regular r:id="rId18"/>
      <p:bold r:id="rId19"/>
    </p:embeddedFont>
    <p:embeddedFont>
      <p:font typeface="Lexend Light" panose="020B0604020202020204" charset="0"/>
      <p:regular r:id="rId20"/>
      <p:bold r:id="rId21"/>
    </p:embeddedFont>
    <p:embeddedFont>
      <p:font typeface="Lexend Medium" panose="020B0604020202020204" charset="0"/>
      <p:regular r:id="rId22"/>
      <p:bold r:id="rId23"/>
    </p:embeddedFont>
    <p:embeddedFont>
      <p:font typeface="Lexend Thin" panose="020B0604020202020204" charset="0"/>
      <p:regular r:id="rId24"/>
      <p:bold r:id="rId25"/>
    </p:embeddedFont>
    <p:embeddedFont>
      <p:font typeface="Poppins" panose="00000500000000000000" pitchFamily="2" charset="0"/>
      <p:regular r:id="rId26"/>
      <p:bold r:id="rId27"/>
      <p:italic r:id="rId28"/>
      <p:boldItalic r:id="rId29"/>
    </p:embeddedFont>
    <p:embeddedFont>
      <p:font typeface="Poppins Light" panose="00000400000000000000" pitchFamily="2" charset="0"/>
      <p:regular r:id="rId30"/>
      <p:bold r:id="rId31"/>
      <p:italic r:id="rId32"/>
      <p:boldItalic r:id="rId33"/>
    </p:embeddedFont>
    <p:embeddedFont>
      <p:font typeface="Poppins SemiBold" panose="00000700000000000000" pitchFamily="2" charset="0"/>
      <p:regular r:id="rId34"/>
      <p:bold r:id="rId35"/>
      <p:italic r:id="rId36"/>
      <p:boldItalic r:id="rId37"/>
    </p:embeddedFont>
    <p:embeddedFont>
      <p:font typeface="Roboto" panose="02000000000000000000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5C1624-2448-4485-A525-7A1627DDB359}">
  <a:tblStyle styleId="{715C1624-2448-4485-A525-7A1627DDB3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86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'Diaye, Abigail (ICT Strategic Operations and Reform)" userId="aa00991d-3807-4e98-92d9-493e0e2f6ab8" providerId="ADAL" clId="{15D5004C-333D-4036-A10E-776E691AEF0B}"/>
    <pc:docChg chg="modSld">
      <pc:chgData name="N'Diaye, Abigail (ICT Strategic Operations and Reform)" userId="aa00991d-3807-4e98-92d9-493e0e2f6ab8" providerId="ADAL" clId="{15D5004C-333D-4036-A10E-776E691AEF0B}" dt="2024-07-03T04:20:38.560" v="0"/>
      <pc:docMkLst>
        <pc:docMk/>
      </pc:docMkLst>
      <pc:sldChg chg="modSp modNotes">
        <pc:chgData name="N'Diaye, Abigail (ICT Strategic Operations and Reform)" userId="aa00991d-3807-4e98-92d9-493e0e2f6ab8" providerId="ADAL" clId="{15D5004C-333D-4036-A10E-776E691AEF0B}" dt="2024-07-03T04:20:38.560" v="0"/>
        <pc:sldMkLst>
          <pc:docMk/>
          <pc:sldMk cId="0" sldId="262"/>
        </pc:sldMkLst>
        <pc:spChg chg="mod">
          <ac:chgData name="N'Diaye, Abigail (ICT Strategic Operations and Reform)" userId="aa00991d-3807-4e98-92d9-493e0e2f6ab8" providerId="ADAL" clId="{15D5004C-333D-4036-A10E-776E691AEF0B}" dt="2024-07-03T04:20:38.560" v="0"/>
          <ac:spMkLst>
            <pc:docMk/>
            <pc:sldMk cId="0" sldId="262"/>
            <ac:spMk id="117" creationId="{00000000-0000-0000-0000-000000000000}"/>
          </ac:spMkLst>
        </pc:spChg>
      </pc:sldChg>
    </pc:docChg>
  </pc:docChgLst>
  <pc:docChgLst>
    <pc:chgData name="N'Diaye, Abigail (ICT Strategic Operations and Reform)" userId="aa00991d-3807-4e98-92d9-493e0e2f6ab8" providerId="ADAL" clId="{CF1250AB-8C48-4EA1-9276-359985EA8645}"/>
    <pc:docChg chg="custSel modSld">
      <pc:chgData name="N'Diaye, Abigail (ICT Strategic Operations and Reform)" userId="aa00991d-3807-4e98-92d9-493e0e2f6ab8" providerId="ADAL" clId="{CF1250AB-8C48-4EA1-9276-359985EA8645}" dt="2024-07-30T01:25:46.993" v="9" actId="1076"/>
      <pc:docMkLst>
        <pc:docMk/>
      </pc:docMkLst>
      <pc:sldChg chg="delSp modSp mod setBg">
        <pc:chgData name="N'Diaye, Abigail (ICT Strategic Operations and Reform)" userId="aa00991d-3807-4e98-92d9-493e0e2f6ab8" providerId="ADAL" clId="{CF1250AB-8C48-4EA1-9276-359985EA8645}" dt="2024-07-30T01:25:46.993" v="9" actId="1076"/>
        <pc:sldMkLst>
          <pc:docMk/>
          <pc:sldMk cId="0" sldId="256"/>
        </pc:sldMkLst>
        <pc:spChg chg="del">
          <ac:chgData name="N'Diaye, Abigail (ICT Strategic Operations and Reform)" userId="aa00991d-3807-4e98-92d9-493e0e2f6ab8" providerId="ADAL" clId="{CF1250AB-8C48-4EA1-9276-359985EA8645}" dt="2024-07-30T01:24:56.415" v="5" actId="478"/>
          <ac:spMkLst>
            <pc:docMk/>
            <pc:sldMk cId="0" sldId="256"/>
            <ac:spMk id="54" creationId="{00000000-0000-0000-0000-000000000000}"/>
          </ac:spMkLst>
        </pc:spChg>
        <pc:spChg chg="mod">
          <ac:chgData name="N'Diaye, Abigail (ICT Strategic Operations and Reform)" userId="aa00991d-3807-4e98-92d9-493e0e2f6ab8" providerId="ADAL" clId="{CF1250AB-8C48-4EA1-9276-359985EA8645}" dt="2024-07-30T01:25:46.993" v="9" actId="1076"/>
          <ac:spMkLst>
            <pc:docMk/>
            <pc:sldMk cId="0" sldId="256"/>
            <ac:spMk id="59" creationId="{00000000-0000-0000-0000-000000000000}"/>
          </ac:spMkLst>
        </pc:spChg>
        <pc:picChg chg="del">
          <ac:chgData name="N'Diaye, Abigail (ICT Strategic Operations and Reform)" userId="aa00991d-3807-4e98-92d9-493e0e2f6ab8" providerId="ADAL" clId="{CF1250AB-8C48-4EA1-9276-359985EA8645}" dt="2024-07-30T01:24:53.918" v="2" actId="478"/>
          <ac:picMkLst>
            <pc:docMk/>
            <pc:sldMk cId="0" sldId="256"/>
            <ac:picMk id="55" creationId="{00000000-0000-0000-0000-000000000000}"/>
          </ac:picMkLst>
        </pc:picChg>
        <pc:picChg chg="del">
          <ac:chgData name="N'Diaye, Abigail (ICT Strategic Operations and Reform)" userId="aa00991d-3807-4e98-92d9-493e0e2f6ab8" providerId="ADAL" clId="{CF1250AB-8C48-4EA1-9276-359985EA8645}" dt="2024-07-30T01:24:55.784" v="4" actId="478"/>
          <ac:picMkLst>
            <pc:docMk/>
            <pc:sldMk cId="0" sldId="256"/>
            <ac:picMk id="56" creationId="{00000000-0000-0000-0000-000000000000}"/>
          </ac:picMkLst>
        </pc:picChg>
        <pc:picChg chg="del mod modCrop">
          <ac:chgData name="N'Diaye, Abigail (ICT Strategic Operations and Reform)" userId="aa00991d-3807-4e98-92d9-493e0e2f6ab8" providerId="ADAL" clId="{CF1250AB-8C48-4EA1-9276-359985EA8645}" dt="2024-07-30T01:24:54.687" v="3" actId="478"/>
          <ac:picMkLst>
            <pc:docMk/>
            <pc:sldMk cId="0" sldId="256"/>
            <ac:picMk id="58" creationId="{00000000-0000-0000-0000-000000000000}"/>
          </ac:picMkLst>
        </pc:picChg>
      </pc:sldChg>
    </pc:docChg>
  </pc:docChgLst>
  <pc:docChgLst>
    <pc:chgData name="N'Diaye, Abigail (ICT Strategy and Operations)" userId="aa00991d-3807-4e98-92d9-493e0e2f6ab8" providerId="ADAL" clId="{FAAB75CA-33A1-492E-B553-E34C795D11AC}"/>
    <pc:docChg chg="custSel modSld">
      <pc:chgData name="N'Diaye, Abigail (ICT Strategy and Operations)" userId="aa00991d-3807-4e98-92d9-493e0e2f6ab8" providerId="ADAL" clId="{FAAB75CA-33A1-492E-B553-E34C795D11AC}" dt="2024-08-27T02:10:57.271" v="11" actId="478"/>
      <pc:docMkLst>
        <pc:docMk/>
      </pc:docMkLst>
      <pc:sldChg chg="delSp mod">
        <pc:chgData name="N'Diaye, Abigail (ICT Strategy and Operations)" userId="aa00991d-3807-4e98-92d9-493e0e2f6ab8" providerId="ADAL" clId="{FAAB75CA-33A1-492E-B553-E34C795D11AC}" dt="2024-08-27T02:10:08.787" v="0" actId="478"/>
        <pc:sldMkLst>
          <pc:docMk/>
          <pc:sldMk cId="0" sldId="257"/>
        </pc:sldMkLst>
        <pc:picChg chg="del">
          <ac:chgData name="N'Diaye, Abigail (ICT Strategy and Operations)" userId="aa00991d-3807-4e98-92d9-493e0e2f6ab8" providerId="ADAL" clId="{FAAB75CA-33A1-492E-B553-E34C795D11AC}" dt="2024-08-27T02:10:08.787" v="0" actId="478"/>
          <ac:picMkLst>
            <pc:docMk/>
            <pc:sldMk cId="0" sldId="257"/>
            <ac:picMk id="66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AAB75CA-33A1-492E-B553-E34C795D11AC}" dt="2024-08-27T02:10:11.408" v="1" actId="478"/>
        <pc:sldMkLst>
          <pc:docMk/>
          <pc:sldMk cId="0" sldId="258"/>
        </pc:sldMkLst>
        <pc:picChg chg="del">
          <ac:chgData name="N'Diaye, Abigail (ICT Strategy and Operations)" userId="aa00991d-3807-4e98-92d9-493e0e2f6ab8" providerId="ADAL" clId="{FAAB75CA-33A1-492E-B553-E34C795D11AC}" dt="2024-08-27T02:10:11.408" v="1" actId="478"/>
          <ac:picMkLst>
            <pc:docMk/>
            <pc:sldMk cId="0" sldId="258"/>
            <ac:picMk id="74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AAB75CA-33A1-492E-B553-E34C795D11AC}" dt="2024-08-27T02:10:13.477" v="2" actId="478"/>
        <pc:sldMkLst>
          <pc:docMk/>
          <pc:sldMk cId="0" sldId="259"/>
        </pc:sldMkLst>
        <pc:picChg chg="del">
          <ac:chgData name="N'Diaye, Abigail (ICT Strategy and Operations)" userId="aa00991d-3807-4e98-92d9-493e0e2f6ab8" providerId="ADAL" clId="{FAAB75CA-33A1-492E-B553-E34C795D11AC}" dt="2024-08-27T02:10:13.477" v="2" actId="478"/>
          <ac:picMkLst>
            <pc:docMk/>
            <pc:sldMk cId="0" sldId="259"/>
            <ac:picMk id="81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AAB75CA-33A1-492E-B553-E34C795D11AC}" dt="2024-08-27T02:10:15.454" v="3" actId="478"/>
        <pc:sldMkLst>
          <pc:docMk/>
          <pc:sldMk cId="0" sldId="260"/>
        </pc:sldMkLst>
        <pc:picChg chg="del">
          <ac:chgData name="N'Diaye, Abigail (ICT Strategy and Operations)" userId="aa00991d-3807-4e98-92d9-493e0e2f6ab8" providerId="ADAL" clId="{FAAB75CA-33A1-492E-B553-E34C795D11AC}" dt="2024-08-27T02:10:15.454" v="3" actId="478"/>
          <ac:picMkLst>
            <pc:docMk/>
            <pc:sldMk cId="0" sldId="260"/>
            <ac:picMk id="89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AAB75CA-33A1-492E-B553-E34C795D11AC}" dt="2024-08-27T02:10:17.926" v="4" actId="478"/>
        <pc:sldMkLst>
          <pc:docMk/>
          <pc:sldMk cId="0" sldId="261"/>
        </pc:sldMkLst>
        <pc:picChg chg="del">
          <ac:chgData name="N'Diaye, Abigail (ICT Strategy and Operations)" userId="aa00991d-3807-4e98-92d9-493e0e2f6ab8" providerId="ADAL" clId="{FAAB75CA-33A1-492E-B553-E34C795D11AC}" dt="2024-08-27T02:10:17.926" v="4" actId="478"/>
          <ac:picMkLst>
            <pc:docMk/>
            <pc:sldMk cId="0" sldId="261"/>
            <ac:picMk id="106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AAB75CA-33A1-492E-B553-E34C795D11AC}" dt="2024-08-27T02:10:22.665" v="5" actId="478"/>
        <pc:sldMkLst>
          <pc:docMk/>
          <pc:sldMk cId="0" sldId="262"/>
        </pc:sldMkLst>
        <pc:picChg chg="del">
          <ac:chgData name="N'Diaye, Abigail (ICT Strategy and Operations)" userId="aa00991d-3807-4e98-92d9-493e0e2f6ab8" providerId="ADAL" clId="{FAAB75CA-33A1-492E-B553-E34C795D11AC}" dt="2024-08-27T02:10:22.665" v="5" actId="478"/>
          <ac:picMkLst>
            <pc:docMk/>
            <pc:sldMk cId="0" sldId="262"/>
            <ac:picMk id="114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AAB75CA-33A1-492E-B553-E34C795D11AC}" dt="2024-08-27T02:10:44.947" v="6" actId="478"/>
        <pc:sldMkLst>
          <pc:docMk/>
          <pc:sldMk cId="0" sldId="263"/>
        </pc:sldMkLst>
        <pc:picChg chg="del">
          <ac:chgData name="N'Diaye, Abigail (ICT Strategy and Operations)" userId="aa00991d-3807-4e98-92d9-493e0e2f6ab8" providerId="ADAL" clId="{FAAB75CA-33A1-492E-B553-E34C795D11AC}" dt="2024-08-27T02:10:44.947" v="6" actId="478"/>
          <ac:picMkLst>
            <pc:docMk/>
            <pc:sldMk cId="0" sldId="263"/>
            <ac:picMk id="148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AAB75CA-33A1-492E-B553-E34C795D11AC}" dt="2024-08-27T02:10:47.784" v="7" actId="478"/>
        <pc:sldMkLst>
          <pc:docMk/>
          <pc:sldMk cId="0" sldId="264"/>
        </pc:sldMkLst>
        <pc:picChg chg="del">
          <ac:chgData name="N'Diaye, Abigail (ICT Strategy and Operations)" userId="aa00991d-3807-4e98-92d9-493e0e2f6ab8" providerId="ADAL" clId="{FAAB75CA-33A1-492E-B553-E34C795D11AC}" dt="2024-08-27T02:10:47.784" v="7" actId="478"/>
          <ac:picMkLst>
            <pc:docMk/>
            <pc:sldMk cId="0" sldId="264"/>
            <ac:picMk id="156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AAB75CA-33A1-492E-B553-E34C795D11AC}" dt="2024-08-27T02:10:50.179" v="8" actId="478"/>
        <pc:sldMkLst>
          <pc:docMk/>
          <pc:sldMk cId="0" sldId="265"/>
        </pc:sldMkLst>
        <pc:picChg chg="del">
          <ac:chgData name="N'Diaye, Abigail (ICT Strategy and Operations)" userId="aa00991d-3807-4e98-92d9-493e0e2f6ab8" providerId="ADAL" clId="{FAAB75CA-33A1-492E-B553-E34C795D11AC}" dt="2024-08-27T02:10:50.179" v="8" actId="478"/>
          <ac:picMkLst>
            <pc:docMk/>
            <pc:sldMk cId="0" sldId="265"/>
            <ac:picMk id="167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AAB75CA-33A1-492E-B553-E34C795D11AC}" dt="2024-08-27T02:10:53.025" v="9" actId="478"/>
        <pc:sldMkLst>
          <pc:docMk/>
          <pc:sldMk cId="0" sldId="266"/>
        </pc:sldMkLst>
        <pc:picChg chg="del">
          <ac:chgData name="N'Diaye, Abigail (ICT Strategy and Operations)" userId="aa00991d-3807-4e98-92d9-493e0e2f6ab8" providerId="ADAL" clId="{FAAB75CA-33A1-492E-B553-E34C795D11AC}" dt="2024-08-27T02:10:53.025" v="9" actId="478"/>
          <ac:picMkLst>
            <pc:docMk/>
            <pc:sldMk cId="0" sldId="266"/>
            <ac:picMk id="185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AAB75CA-33A1-492E-B553-E34C795D11AC}" dt="2024-08-27T02:10:55.208" v="10" actId="478"/>
        <pc:sldMkLst>
          <pc:docMk/>
          <pc:sldMk cId="0" sldId="267"/>
        </pc:sldMkLst>
        <pc:picChg chg="del">
          <ac:chgData name="N'Diaye, Abigail (ICT Strategy and Operations)" userId="aa00991d-3807-4e98-92d9-493e0e2f6ab8" providerId="ADAL" clId="{FAAB75CA-33A1-492E-B553-E34C795D11AC}" dt="2024-08-27T02:10:55.208" v="10" actId="478"/>
          <ac:picMkLst>
            <pc:docMk/>
            <pc:sldMk cId="0" sldId="267"/>
            <ac:picMk id="194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AAB75CA-33A1-492E-B553-E34C795D11AC}" dt="2024-08-27T02:10:57.271" v="11" actId="478"/>
        <pc:sldMkLst>
          <pc:docMk/>
          <pc:sldMk cId="0" sldId="268"/>
        </pc:sldMkLst>
        <pc:picChg chg="del">
          <ac:chgData name="N'Diaye, Abigail (ICT Strategy and Operations)" userId="aa00991d-3807-4e98-92d9-493e0e2f6ab8" providerId="ADAL" clId="{FAAB75CA-33A1-492E-B553-E34C795D11AC}" dt="2024-08-27T02:10:57.271" v="11" actId="478"/>
          <ac:picMkLst>
            <pc:docMk/>
            <pc:sldMk cId="0" sldId="268"/>
            <ac:picMk id="20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7319854e2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c7319854e2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728d3da62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728d3da62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c56f93a3b5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c56f93a3b5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c56f93a3b5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c56f93a3b5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c56f93a3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c56f93a3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7319854e2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7319854e2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de59abdc4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de59abdc4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19f2f545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19f2f545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c56f93a3b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c56f93a3b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c56f93a3b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c56f93a3b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728d3da6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728d3da6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c7319854e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c7319854e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app=desktop&amp;v=fzq7pGSqaFg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app=desktop&amp;v=GZyboz34bv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app=desktop&amp;v=y9J7RUzlkz4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hyperlink" Target="https://www.youtube.com/watch?feature=shared&amp;v=ueBJZbiquo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QdVzI7yNzHw?feature=oembed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oCPjgv2Pcc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app=desktop&amp;v=GZyboz34bv8" TargetMode="External"/><Relationship Id="rId5" Type="http://schemas.openxmlformats.org/officeDocument/2006/relationships/hyperlink" Target="https://www.youtube.com/watch?v=QdVzI7yNzHw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anva.com/design/DAGJ3ORtZeI/bbtueXMmSg-XFpcAwsM2EQ/view?utm_content=DAGJ3ORtZeI&amp;utm_campaign=designshare&amp;utm_medium=link&amp;utm_source=publishsharelink&amp;mode=preview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app=desktop&amp;v=JzDJoFQwOA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app=desktop&amp;v=GZyboz34bv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/>
        </p:nvSpPr>
        <p:spPr>
          <a:xfrm>
            <a:off x="367900" y="1722050"/>
            <a:ext cx="42957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TEACHING DECK</a:t>
            </a:r>
            <a:r>
              <a:rPr lang="en" sz="10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" sz="10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" sz="1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37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Volcanoes in VR</a:t>
            </a:r>
            <a:endParaRPr sz="37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56866" y="4305900"/>
            <a:ext cx="3990600" cy="8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Understand and explore volcanic eruptions and how the landscape changes due to this extreme weather event using VR</a:t>
            </a:r>
            <a:endParaRPr sz="37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2" descr="Qr cod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4913" y="1790150"/>
            <a:ext cx="1972625" cy="189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/>
        </p:nvSpPr>
        <p:spPr>
          <a:xfrm>
            <a:off x="381000" y="393700"/>
            <a:ext cx="4191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QR Codes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393700" y="1028700"/>
            <a:ext cx="8316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Scan the QR codes using your devices.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8" name="Google Shape;168;p22" descr="Qr cod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152" y="1790146"/>
            <a:ext cx="1892326" cy="189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/>
        </p:nvSpPr>
        <p:spPr>
          <a:xfrm>
            <a:off x="393688" y="3682475"/>
            <a:ext cx="23997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u="sng">
                <a:solidFill>
                  <a:srgbClr val="1155CC"/>
                </a:solidFill>
                <a:latin typeface="Poppins Light"/>
                <a:ea typeface="Poppins Light"/>
                <a:cs typeface="Poppins Light"/>
                <a:sym typeface="Poppins Ligh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Insta360 VR: Flying Over Iceland Volcano - A Virtual Reality Experience</a:t>
            </a:r>
            <a:r>
              <a:rPr lang="en" sz="1300">
                <a:solidFill>
                  <a:srgbClr val="1155CC"/>
                </a:solidFill>
                <a:uFill>
                  <a:noFill/>
                </a:uFill>
                <a:latin typeface="Poppins Light"/>
                <a:ea typeface="Poppins Light"/>
                <a:cs typeface="Poppins Light"/>
                <a:sym typeface="Poppins Ligh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(1:38)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3231363" y="3682475"/>
            <a:ext cx="23997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300" u="sng">
                <a:solidFill>
                  <a:srgbClr val="1155CC"/>
                </a:solidFill>
                <a:latin typeface="Poppins Light"/>
                <a:ea typeface="Poppins Light"/>
                <a:cs typeface="Poppins Light"/>
                <a:sym typeface="Poppins Ligh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Volcano Eruption 360/VR Video - Minecraft Animation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(4:55)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6309988" y="3798725"/>
            <a:ext cx="23997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THE EARTH'S CORE 360° - VR Video</a:t>
            </a:r>
            <a:r>
              <a:rPr lang="en" sz="130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" sz="13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(3:08)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79976" y="1750011"/>
            <a:ext cx="1972598" cy="1972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/>
          <p:nvPr/>
        </p:nvSpPr>
        <p:spPr>
          <a:xfrm>
            <a:off x="3060550" y="1443000"/>
            <a:ext cx="24372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78" name="Google Shape;178;p23"/>
          <p:cNvSpPr/>
          <p:nvPr/>
        </p:nvSpPr>
        <p:spPr>
          <a:xfrm>
            <a:off x="5612800" y="1443000"/>
            <a:ext cx="24372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523300" y="1443000"/>
            <a:ext cx="24372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3051700" y="1438075"/>
            <a:ext cx="2437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After seeing volcanoes in VR, can you explain how the movement of tectonic plates helps form volcanoes? Give one example of where this happens.</a:t>
            </a:r>
            <a:endParaRPr sz="9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5612800" y="1438075"/>
            <a:ext cx="24372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Why do you think early warning systems are necessary for people living in volcanic regions? Why do you think people still choose to live near these zones?</a:t>
            </a:r>
            <a:endParaRPr sz="9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538300" y="1438075"/>
            <a:ext cx="2407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What's one new thing you learned about volcanoes from watching the videos?</a:t>
            </a:r>
            <a:endParaRPr sz="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381000" y="393700"/>
            <a:ext cx="6684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Reflection - Discussion 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393700" y="1028700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Reflecting on VR experiences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/>
          <p:nvPr/>
        </p:nvSpPr>
        <p:spPr>
          <a:xfrm>
            <a:off x="523300" y="1443000"/>
            <a:ext cx="81597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538300" y="1438075"/>
            <a:ext cx="6222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Describe how an early warning system would work by using your understanding of plate tectonics? </a:t>
            </a:r>
            <a:endParaRPr sz="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381000" y="393700"/>
            <a:ext cx="65658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Reflection - Discussion 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393700" y="1028700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Reflecting on VR experiences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/>
          <p:nvPr/>
        </p:nvSpPr>
        <p:spPr>
          <a:xfrm>
            <a:off x="523300" y="1443000"/>
            <a:ext cx="81309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538300" y="1438075"/>
            <a:ext cx="62223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381000" y="393700"/>
            <a:ext cx="65658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Animation Creation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393700" y="1028700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Share your animations 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381000" y="393700"/>
            <a:ext cx="4191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Prior knowledge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93700" y="1028700"/>
            <a:ext cx="4191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Discussion 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46775" y="1546725"/>
            <a:ext cx="7779600" cy="26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600"/>
              <a:buFont typeface="Lexend Light"/>
              <a:buChar char="●"/>
            </a:pPr>
            <a:r>
              <a:rPr lang="en" sz="16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What types of extreme geological events do you remember? (e.g. earthquakes, volcanic eruptions, landslides, etc)</a:t>
            </a:r>
            <a:endParaRPr sz="16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600"/>
              <a:buFont typeface="Lexend Light"/>
              <a:buChar char="●"/>
            </a:pPr>
            <a:r>
              <a:rPr lang="en" sz="16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Using the theory of plate tectonics, explain how a volcano is formed? How do you know?</a:t>
            </a:r>
            <a:endParaRPr sz="16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600"/>
              <a:buFont typeface="Lexend Light"/>
              <a:buChar char="●"/>
            </a:pPr>
            <a:r>
              <a:rPr lang="en" sz="16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Can you identify where an active volcano currently is on the planet?</a:t>
            </a:r>
            <a:endParaRPr sz="16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600"/>
              <a:buFont typeface="Lexend Light"/>
              <a:buChar char="●"/>
            </a:pPr>
            <a:r>
              <a:rPr lang="en" sz="16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What type of plate boundary interaction results in a volcano?</a:t>
            </a:r>
            <a:endParaRPr sz="16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381000" y="393700"/>
            <a:ext cx="86397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Volcanoes: An Immersive Experience 360°</a:t>
            </a:r>
            <a:endParaRPr sz="31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538275" y="1028800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HHVR class viewing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Online Media 1" title="Volcanos - An Immersive Experience (Extended Version) - 360°/3D">
            <a:hlinkClick r:id="" action="ppaction://media"/>
            <a:extLst>
              <a:ext uri="{FF2B5EF4-FFF2-40B4-BE49-F238E27FC236}">
                <a16:creationId xmlns:a16="http://schemas.microsoft.com/office/drawing/2014/main" id="{30F0E20A-5204-5F75-3559-0FEA1EE17E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66743" y="1409800"/>
            <a:ext cx="6210514" cy="3506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381000" y="393700"/>
            <a:ext cx="57624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Explicit Knowledge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aphicFrame>
        <p:nvGraphicFramePr>
          <p:cNvPr id="82" name="Google Shape;82;p16"/>
          <p:cNvGraphicFramePr/>
          <p:nvPr/>
        </p:nvGraphicFramePr>
        <p:xfrm>
          <a:off x="602375" y="1783500"/>
          <a:ext cx="7812500" cy="2781175"/>
        </p:xfrm>
        <a:graphic>
          <a:graphicData uri="http://schemas.openxmlformats.org/drawingml/2006/table">
            <a:tbl>
              <a:tblPr>
                <a:noFill/>
                <a:tableStyleId>{715C1624-2448-4485-A525-7A1627DDB359}</a:tableStyleId>
              </a:tblPr>
              <a:tblGrid>
                <a:gridCol w="156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5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D7E7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Boundary Type</a:t>
                      </a:r>
                      <a:endParaRPr b="1">
                        <a:solidFill>
                          <a:srgbClr val="1D7E7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D7E7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Movement</a:t>
                      </a:r>
                      <a:endParaRPr b="1">
                        <a:solidFill>
                          <a:srgbClr val="1D7E7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D7E7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Volcanoes?</a:t>
                      </a:r>
                      <a:endParaRPr b="1">
                        <a:solidFill>
                          <a:srgbClr val="1D7E7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D7E7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Earthquakes?</a:t>
                      </a:r>
                      <a:endParaRPr b="1">
                        <a:solidFill>
                          <a:srgbClr val="1D7E7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D7E7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Other geological formation</a:t>
                      </a:r>
                      <a:endParaRPr b="1">
                        <a:solidFill>
                          <a:srgbClr val="1D7E7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3" name="Google Shape;83;p16"/>
          <p:cNvSpPr txBox="1"/>
          <p:nvPr/>
        </p:nvSpPr>
        <p:spPr>
          <a:xfrm>
            <a:off x="535350" y="1196650"/>
            <a:ext cx="6046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Watch the </a:t>
            </a:r>
            <a:r>
              <a:rPr lang="en" sz="1600" u="sng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4"/>
              </a:rPr>
              <a:t>video</a:t>
            </a:r>
            <a:r>
              <a:rPr lang="en" sz="16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 and complete the table. </a:t>
            </a:r>
            <a:endParaRPr sz="16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381000" y="393700"/>
            <a:ext cx="57624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Explicit Knowledge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aphicFrame>
        <p:nvGraphicFramePr>
          <p:cNvPr id="90" name="Google Shape;90;p17"/>
          <p:cNvGraphicFramePr/>
          <p:nvPr/>
        </p:nvGraphicFramePr>
        <p:xfrm>
          <a:off x="602375" y="1251650"/>
          <a:ext cx="7812500" cy="3687775"/>
        </p:xfrm>
        <a:graphic>
          <a:graphicData uri="http://schemas.openxmlformats.org/drawingml/2006/table">
            <a:tbl>
              <a:tblPr>
                <a:noFill/>
                <a:tableStyleId>{715C1624-2448-4485-A525-7A1627DDB359}</a:tableStyleId>
              </a:tblPr>
              <a:tblGrid>
                <a:gridCol w="156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5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D7E7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Boundary Type</a:t>
                      </a:r>
                      <a:endParaRPr b="1">
                        <a:solidFill>
                          <a:srgbClr val="1D7E7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D7E7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Movement</a:t>
                      </a:r>
                      <a:endParaRPr b="1">
                        <a:solidFill>
                          <a:srgbClr val="1D7E7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D7E7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Volcanoes?</a:t>
                      </a:r>
                      <a:endParaRPr b="1">
                        <a:solidFill>
                          <a:srgbClr val="1D7E7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D7E7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Earthquakes?</a:t>
                      </a:r>
                      <a:endParaRPr b="1">
                        <a:solidFill>
                          <a:srgbClr val="1D7E7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D7E74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Other geological formation</a:t>
                      </a:r>
                      <a:endParaRPr b="1">
                        <a:solidFill>
                          <a:srgbClr val="1D7E74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exend"/>
                          <a:ea typeface="Lexend"/>
                          <a:cs typeface="Lexend"/>
                          <a:sym typeface="Lexend"/>
                        </a:rPr>
                        <a:t>Constructive/ divergent</a:t>
                      </a:r>
                      <a:endParaRPr sz="10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exend"/>
                          <a:ea typeface="Lexend"/>
                          <a:cs typeface="Lexend"/>
                          <a:sym typeface="Lexend"/>
                        </a:rPr>
                        <a:t>Away from each other</a:t>
                      </a:r>
                      <a:endParaRPr sz="10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exend"/>
                          <a:ea typeface="Lexend"/>
                          <a:cs typeface="Lexend"/>
                          <a:sym typeface="Lexend"/>
                        </a:rPr>
                        <a:t>Trench/valley</a:t>
                      </a:r>
                      <a:endParaRPr sz="10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exend"/>
                          <a:ea typeface="Lexend"/>
                          <a:cs typeface="Lexend"/>
                          <a:sym typeface="Lexend"/>
                        </a:rPr>
                        <a:t>Destructive/ convergent</a:t>
                      </a:r>
                      <a:br>
                        <a:rPr lang="en" sz="1000">
                          <a:latin typeface="Lexend"/>
                          <a:ea typeface="Lexend"/>
                          <a:cs typeface="Lexend"/>
                          <a:sym typeface="Lexend"/>
                        </a:rPr>
                      </a:br>
                      <a:r>
                        <a:rPr lang="en" sz="1000">
                          <a:latin typeface="Lexend"/>
                          <a:ea typeface="Lexend"/>
                          <a:cs typeface="Lexend"/>
                          <a:sym typeface="Lexend"/>
                        </a:rPr>
                        <a:t>(with one continental plate and one oceanic plate)</a:t>
                      </a:r>
                      <a:endParaRPr sz="10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exend"/>
                          <a:ea typeface="Lexend"/>
                          <a:cs typeface="Lexend"/>
                          <a:sym typeface="Lexend"/>
                        </a:rPr>
                        <a:t>Towards each other, and the oceanic subducts under the continental plate</a:t>
                      </a:r>
                      <a:endParaRPr sz="10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exend"/>
                          <a:ea typeface="Lexend"/>
                          <a:cs typeface="Lexend"/>
                          <a:sym typeface="Lexend"/>
                        </a:rPr>
                        <a:t>Destructive/ convergent (with two continental plates i.e. collision)</a:t>
                      </a:r>
                      <a:endParaRPr sz="10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exend"/>
                          <a:ea typeface="Lexend"/>
                          <a:cs typeface="Lexend"/>
                          <a:sym typeface="Lexend"/>
                        </a:rPr>
                        <a:t>Towards each other, creating fold mountains</a:t>
                      </a:r>
                      <a:endParaRPr sz="10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exend"/>
                          <a:ea typeface="Lexend"/>
                          <a:cs typeface="Lexend"/>
                          <a:sym typeface="Lexend"/>
                        </a:rPr>
                        <a:t>Fold mountains</a:t>
                      </a:r>
                      <a:endParaRPr sz="10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exend"/>
                          <a:ea typeface="Lexend"/>
                          <a:cs typeface="Lexend"/>
                          <a:sym typeface="Lexend"/>
                        </a:rPr>
                        <a:t>Conservative/ transform</a:t>
                      </a:r>
                      <a:endParaRPr sz="10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exend"/>
                          <a:ea typeface="Lexend"/>
                          <a:cs typeface="Lexend"/>
                          <a:sym typeface="Lexend"/>
                        </a:rPr>
                        <a:t>Side</a:t>
                      </a:r>
                      <a:endParaRPr sz="10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1" name="Google Shape;91;p17"/>
          <p:cNvPicPr preferRelativeResize="0"/>
          <p:nvPr/>
        </p:nvPicPr>
        <p:blipFill rotWithShape="1">
          <a:blip r:embed="rId4">
            <a:alphaModFix/>
          </a:blip>
          <a:srcRect t="18473"/>
          <a:stretch/>
        </p:blipFill>
        <p:spPr>
          <a:xfrm>
            <a:off x="4339275" y="2281975"/>
            <a:ext cx="465450" cy="37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4">
            <a:alphaModFix/>
          </a:blip>
          <a:srcRect t="18473"/>
          <a:stretch/>
        </p:blipFill>
        <p:spPr>
          <a:xfrm>
            <a:off x="4339275" y="2905800"/>
            <a:ext cx="465450" cy="37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t="18473"/>
          <a:stretch/>
        </p:blipFill>
        <p:spPr>
          <a:xfrm>
            <a:off x="5884375" y="2281975"/>
            <a:ext cx="465450" cy="37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4">
            <a:alphaModFix/>
          </a:blip>
          <a:srcRect t="18473"/>
          <a:stretch/>
        </p:blipFill>
        <p:spPr>
          <a:xfrm>
            <a:off x="5884375" y="2973400"/>
            <a:ext cx="465450" cy="37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4">
            <a:alphaModFix/>
          </a:blip>
          <a:srcRect t="18473"/>
          <a:stretch/>
        </p:blipFill>
        <p:spPr>
          <a:xfrm>
            <a:off x="5884375" y="3912250"/>
            <a:ext cx="465450" cy="37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4">
            <a:alphaModFix/>
          </a:blip>
          <a:srcRect t="18473"/>
          <a:stretch/>
        </p:blipFill>
        <p:spPr>
          <a:xfrm>
            <a:off x="5884375" y="4500050"/>
            <a:ext cx="465450" cy="37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5">
            <a:alphaModFix/>
          </a:blip>
          <a:srcRect l="10959" t="24998" r="55718" b="22183"/>
          <a:stretch/>
        </p:blipFill>
        <p:spPr>
          <a:xfrm>
            <a:off x="4356937" y="3844450"/>
            <a:ext cx="303375" cy="30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5">
            <a:alphaModFix/>
          </a:blip>
          <a:srcRect l="10959" t="24998" r="55718" b="22183"/>
          <a:stretch/>
        </p:blipFill>
        <p:spPr>
          <a:xfrm>
            <a:off x="4356937" y="4536037"/>
            <a:ext cx="303375" cy="30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/>
        </p:nvSpPr>
        <p:spPr>
          <a:xfrm>
            <a:off x="381000" y="393700"/>
            <a:ext cx="86397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Volcanoes: An Immersive Experience 360°</a:t>
            </a:r>
            <a:endParaRPr sz="31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538275" y="1028800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HHVR video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538275" y="1502675"/>
            <a:ext cx="4644600" cy="3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Using the HHVR headsets watch Volcanoes: An Immersive Experience 360° then fill out the Y chart using sticky notes.</a:t>
            </a:r>
            <a:endParaRPr sz="10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Think about :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000"/>
              <a:buFont typeface="Lexend Light"/>
              <a:buChar char="●"/>
            </a:pPr>
            <a:r>
              <a:rPr lang="en" sz="10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What did you SEE on the video?</a:t>
            </a:r>
            <a:endParaRPr sz="10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000"/>
              <a:buFont typeface="Lexend Light"/>
              <a:buChar char="●"/>
            </a:pPr>
            <a:r>
              <a:rPr lang="en" sz="10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What did you THINK while watching the video?</a:t>
            </a:r>
            <a:endParaRPr sz="10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000"/>
              <a:buFont typeface="Lexend Light"/>
              <a:buChar char="●"/>
            </a:pPr>
            <a:r>
              <a:rPr lang="en" sz="10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What did you FEEL while watching the video? </a:t>
            </a: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0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0400" y="1386850"/>
            <a:ext cx="2792725" cy="279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5554463" y="4179575"/>
            <a:ext cx="23997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300" u="sng">
                <a:solidFill>
                  <a:srgbClr val="1155CC"/>
                </a:solidFill>
                <a:latin typeface="Poppins Light"/>
                <a:ea typeface="Poppins Light"/>
                <a:cs typeface="Poppins Light"/>
                <a:sym typeface="Poppins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Volcanoes: An Immersive Experience 360°</a:t>
            </a:r>
            <a:r>
              <a:rPr lang="en" sz="1300">
                <a:solidFill>
                  <a:srgbClr val="1155CC"/>
                </a:solidFill>
                <a:uFill>
                  <a:noFill/>
                </a:uFill>
                <a:latin typeface="Poppins Light"/>
                <a:ea typeface="Poppins Light"/>
                <a:cs typeface="Poppins Light"/>
                <a:sym typeface="Poppins Ligh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(4:52)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475" y="1865600"/>
            <a:ext cx="5463680" cy="30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381000" y="393700"/>
            <a:ext cx="86397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Volcanoes: An Immersive Experience 360°</a:t>
            </a:r>
            <a:endParaRPr sz="31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466475" y="984100"/>
            <a:ext cx="65013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Get students to click the link and fill in the Y chart using Canva   </a:t>
            </a:r>
            <a:endParaRPr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550013" y="1409800"/>
            <a:ext cx="6501300" cy="8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Canva Whiteboard - Y chart</a:t>
            </a:r>
            <a:r>
              <a:rPr lang="en" dirty="0">
                <a:hlinkClick r:id="rId5"/>
              </a:rPr>
              <a:t>  </a:t>
            </a:r>
            <a:endParaRPr dirty="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/>
        </p:nvSpPr>
        <p:spPr>
          <a:xfrm>
            <a:off x="381000" y="393700"/>
            <a:ext cx="48147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Learning Stations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393700" y="1028700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Working in small groups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4" name="Google Shape;124;p20"/>
          <p:cNvGrpSpPr/>
          <p:nvPr/>
        </p:nvGrpSpPr>
        <p:grpSpPr>
          <a:xfrm>
            <a:off x="529425" y="3450627"/>
            <a:ext cx="7974750" cy="1016086"/>
            <a:chOff x="1593000" y="2322568"/>
            <a:chExt cx="5957975" cy="643500"/>
          </a:xfrm>
        </p:grpSpPr>
        <p:sp>
          <p:nvSpPr>
            <p:cNvPr id="125" name="Google Shape;125;p20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6" name="Google Shape;126;p20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7" name="Google Shape;127;p20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8" name="Google Shape;128;p20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Lexend Medium"/>
                  <a:ea typeface="Lexend Medium"/>
                  <a:cs typeface="Lexend Medium"/>
                  <a:sym typeface="Lexend Medium"/>
                </a:rPr>
                <a:t>Animation Creation Station </a:t>
              </a:r>
              <a:endParaRPr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9" name="Google Shape;129;p20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4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0" name="Google Shape;130;p20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Lexend Thin"/>
                  <a:ea typeface="Lexend Thin"/>
                  <a:cs typeface="Lexend Thin"/>
                  <a:sym typeface="Lexend Thin"/>
                </a:rPr>
                <a:t>03</a:t>
              </a:r>
              <a:endParaRPr sz="2600">
                <a:solidFill>
                  <a:srgbClr val="FFFFFF"/>
                </a:solidFill>
                <a:latin typeface="Lexend Thin"/>
                <a:ea typeface="Lexend Thin"/>
                <a:cs typeface="Lexend Thin"/>
                <a:sym typeface="Lexend Thin"/>
              </a:endParaRPr>
            </a:p>
          </p:txBody>
        </p:sp>
        <p:sp>
          <p:nvSpPr>
            <p:cNvPr id="131" name="Google Shape;131;p20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000"/>
                <a:buFont typeface="Lexend"/>
                <a:buChar char="●"/>
              </a:pPr>
              <a:r>
                <a:rPr lang="en" sz="100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In groups use Stop Motion (or similar) to demonstrate the result of plate tectonics.</a:t>
              </a:r>
              <a:endParaRPr sz="100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000"/>
                <a:buFont typeface="Lexend"/>
                <a:buChar char="●"/>
              </a:pPr>
              <a:r>
                <a:rPr lang="en" sz="1000" b="1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Extension :</a:t>
              </a:r>
              <a:r>
                <a:rPr lang="en" sz="100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 Demonstrate the movement of plate boundaries and use a voice over to describe how convection currents cause plates to move and consequently collide. </a:t>
              </a:r>
              <a:endParaRPr sz="100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132" name="Google Shape;132;p20"/>
          <p:cNvGrpSpPr/>
          <p:nvPr/>
        </p:nvGrpSpPr>
        <p:grpSpPr>
          <a:xfrm>
            <a:off x="529400" y="2478199"/>
            <a:ext cx="7974750" cy="972393"/>
            <a:chOff x="1593000" y="2322568"/>
            <a:chExt cx="5957975" cy="643500"/>
          </a:xfrm>
        </p:grpSpPr>
        <p:sp>
          <p:nvSpPr>
            <p:cNvPr id="133" name="Google Shape;133;p20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4" name="Google Shape;134;p20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5" name="Google Shape;135;p20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Lexend Medium"/>
                  <a:ea typeface="Lexend Medium"/>
                  <a:cs typeface="Lexend Medium"/>
                  <a:sym typeface="Lexend Medium"/>
                </a:rPr>
                <a:t>IMVR Station</a:t>
              </a:r>
              <a:endParaRPr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4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8" name="Google Shape;138;p20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Lexend Thin"/>
                  <a:ea typeface="Lexend Thin"/>
                  <a:cs typeface="Lexend Thin"/>
                  <a:sym typeface="Lexend Thin"/>
                </a:rPr>
                <a:t>02</a:t>
              </a:r>
              <a:endParaRPr sz="2600">
                <a:solidFill>
                  <a:srgbClr val="FFFFFF"/>
                </a:solidFill>
                <a:latin typeface="Lexend Thin"/>
                <a:ea typeface="Lexend Thin"/>
                <a:cs typeface="Lexend Thin"/>
                <a:sym typeface="Lexend Thin"/>
              </a:endParaRPr>
            </a:p>
          </p:txBody>
        </p:sp>
        <p:sp>
          <p:nvSpPr>
            <p:cNvPr id="139" name="Google Shape;139;p20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200"/>
                <a:buFont typeface="Lexend"/>
                <a:buChar char="●"/>
              </a:pPr>
              <a:r>
                <a:rPr lang="en" sz="120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Explore Volcanoes in Google Earth VR</a:t>
              </a:r>
              <a:endParaRPr sz="120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200"/>
                <a:buFont typeface="Lexend"/>
                <a:buChar char="●"/>
              </a:pPr>
              <a:r>
                <a:rPr lang="en" sz="120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In pairs take turns, 3-5 minutes each</a:t>
              </a:r>
              <a:endParaRPr sz="120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200"/>
                <a:buFont typeface="Lexend"/>
                <a:buChar char="●"/>
              </a:pPr>
              <a:r>
                <a:rPr lang="en" sz="120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Reflect on your experiences</a:t>
              </a:r>
              <a:endParaRPr sz="120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140" name="Google Shape;140;p20"/>
          <p:cNvGrpSpPr/>
          <p:nvPr/>
        </p:nvGrpSpPr>
        <p:grpSpPr>
          <a:xfrm>
            <a:off x="529425" y="1505775"/>
            <a:ext cx="7974750" cy="972393"/>
            <a:chOff x="1593000" y="2322568"/>
            <a:chExt cx="5957975" cy="643500"/>
          </a:xfrm>
        </p:grpSpPr>
        <p:sp>
          <p:nvSpPr>
            <p:cNvPr id="141" name="Google Shape;141;p20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42" name="Google Shape;142;p20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43" name="Google Shape;143;p20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Lexend Medium"/>
                  <a:ea typeface="Lexend Medium"/>
                  <a:cs typeface="Lexend Medium"/>
                  <a:sym typeface="Lexend Medium"/>
                </a:rPr>
                <a:t>HHVR Station </a:t>
              </a:r>
              <a:endParaRPr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4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Lexend Thin"/>
                  <a:ea typeface="Lexend Thin"/>
                  <a:cs typeface="Lexend Thin"/>
                  <a:sym typeface="Lexend Thin"/>
                </a:rPr>
                <a:t>01</a:t>
              </a:r>
              <a:endParaRPr sz="2600">
                <a:solidFill>
                  <a:srgbClr val="FFFFFF"/>
                </a:solidFill>
                <a:latin typeface="Lexend Thin"/>
                <a:ea typeface="Lexend Thin"/>
                <a:cs typeface="Lexend Thin"/>
                <a:sym typeface="Lexend Thin"/>
              </a:endParaRPr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200"/>
                <a:buFont typeface="Lexend"/>
                <a:buChar char="●"/>
              </a:pPr>
              <a:r>
                <a:rPr lang="en" sz="120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Check: Student Digital Notebook</a:t>
              </a:r>
              <a:endParaRPr sz="120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200"/>
                <a:buFont typeface="Lexend"/>
                <a:buChar char="●"/>
              </a:pPr>
              <a:r>
                <a:rPr lang="en" sz="120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View: HHVR Videos (Scan QR Codes)</a:t>
              </a:r>
              <a:endParaRPr sz="120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200"/>
                <a:buFont typeface="Lexend"/>
                <a:buChar char="●"/>
              </a:pPr>
              <a:r>
                <a:rPr lang="en" sz="120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Reflect on your experiences</a:t>
              </a:r>
              <a:endParaRPr sz="120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/>
        </p:nvSpPr>
        <p:spPr>
          <a:xfrm>
            <a:off x="381000" y="393700"/>
            <a:ext cx="4191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QR Codes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393700" y="1028700"/>
            <a:ext cx="8316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Scan the QR codes using your devices.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1623763" y="3959425"/>
            <a:ext cx="23997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300" u="sng">
                <a:solidFill>
                  <a:srgbClr val="1155CC"/>
                </a:solidFill>
                <a:latin typeface="Poppins Light"/>
                <a:ea typeface="Poppins Light"/>
                <a:cs typeface="Poppins Light"/>
                <a:sym typeface="Poppi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Volcanoes Affect Earth's Climate Over Millions of Years</a:t>
            </a:r>
            <a:r>
              <a:rPr lang="en" sz="1300">
                <a:solidFill>
                  <a:srgbClr val="1155CC"/>
                </a:solidFill>
                <a:uFill>
                  <a:noFill/>
                </a:uFill>
                <a:latin typeface="Poppins Light"/>
                <a:ea typeface="Poppins Light"/>
                <a:cs typeface="Poppins Light"/>
                <a:sym typeface="Poppi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(2:06)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7" name="Google Shape;157;p21" descr="Qr cod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9066" y="1684352"/>
            <a:ext cx="2349076" cy="2349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 descr="Qr cod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5275" y="1696863"/>
            <a:ext cx="2399699" cy="232405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/>
        </p:nvSpPr>
        <p:spPr>
          <a:xfrm>
            <a:off x="5214913" y="4033425"/>
            <a:ext cx="23997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u="sng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Lassen Volcanic National Park in 360° Virtual Reality</a:t>
            </a:r>
            <a:endParaRPr sz="2300" b="1"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300">
                <a:solidFill>
                  <a:srgbClr val="1155CC"/>
                </a:solidFill>
                <a:uFill>
                  <a:noFill/>
                </a:uFill>
                <a:latin typeface="Poppins Light"/>
                <a:ea typeface="Poppins Light"/>
                <a:cs typeface="Poppins Light"/>
                <a:sym typeface="Poppi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(3:27)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8D7D82A05AF46A3813CC4746020EE" ma:contentTypeVersion="15" ma:contentTypeDescription="Create a new document." ma:contentTypeScope="" ma:versionID="eb0701ad750b93e2bac018fcca5ac311">
  <xsd:schema xmlns:xsd="http://www.w3.org/2001/XMLSchema" xmlns:xs="http://www.w3.org/2001/XMLSchema" xmlns:p="http://schemas.microsoft.com/office/2006/metadata/properties" xmlns:ns2="6acfb8c9-04c0-42b8-bd12-b499039053bd" xmlns:ns3="0d428a07-af55-49e5-a5bc-84a3e5008842" targetNamespace="http://schemas.microsoft.com/office/2006/metadata/properties" ma:root="true" ma:fieldsID="3cb7070e0d67a0aa7cdd89300f911528" ns2:_="" ns3:_="">
    <xsd:import namespace="6acfb8c9-04c0-42b8-bd12-b499039053bd"/>
    <xsd:import namespace="0d428a07-af55-49e5-a5bc-84a3e5008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fb8c9-04c0-42b8-bd12-b49903905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2ee2c2a-7de1-485c-a059-145b4e502d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28a07-af55-49e5-a5bc-84a3e500884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8d38f35-fa6f-42b1-a448-f5eb7172ef83}" ma:internalName="TaxCatchAll" ma:showField="CatchAllData" ma:web="0d428a07-af55-49e5-a5bc-84a3e5008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F92E50-45EB-488D-8008-7CA3E3CDA5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cfb8c9-04c0-42b8-bd12-b499039053bd"/>
    <ds:schemaRef ds:uri="0d428a07-af55-49e5-a5bc-84a3e50088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E89CEC-96FB-4AF6-9C49-FF9AF9F04A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579</Words>
  <Application>Microsoft Office PowerPoint</Application>
  <PresentationFormat>On-screen Show (16:9)</PresentationFormat>
  <Paragraphs>86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Poppins SemiBold</vt:lpstr>
      <vt:lpstr>Lexend Medium</vt:lpstr>
      <vt:lpstr>Arial</vt:lpstr>
      <vt:lpstr>Poppins Light</vt:lpstr>
      <vt:lpstr>Lexend Light</vt:lpstr>
      <vt:lpstr>Poppins</vt:lpstr>
      <vt:lpstr>Lexend Thin</vt:lpstr>
      <vt:lpstr>Lexend</vt:lpstr>
      <vt:lpstr>Roboto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Volcanoes in VR teaching deck</dc:title>
  <dc:creator>Lumination</dc:creator>
  <cp:lastModifiedBy>Broecker, Agnetha (Online Communications Unit)</cp:lastModifiedBy>
  <cp:revision>2</cp:revision>
  <dcterms:modified xsi:type="dcterms:W3CDTF">2024-08-30T06:32:12Z</dcterms:modified>
</cp:coreProperties>
</file>