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5143500" type="screen16x9"/>
  <p:notesSz cx="6858000" cy="9144000"/>
  <p:embeddedFontLst>
    <p:embeddedFont>
      <p:font typeface="Lexend" panose="020B0604020202020204" charset="0"/>
      <p:regular r:id="rId12"/>
      <p:bold r:id="rId13"/>
    </p:embeddedFont>
    <p:embeddedFont>
      <p:font typeface="Lexend Light" panose="020B0604020202020204" charset="0"/>
      <p:regular r:id="rId14"/>
      <p:bold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Poppins SemiBold" panose="000007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62C119-FAB8-37CA-62C3-E6E646663855}" v="7" dt="2024-07-30T04:51:11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nterweger, Denis (ICT Strategy and Operations)" userId="S::denis.unterweger892@schools.sa.edu.au::c6d2b482-c658-488a-95ed-c9a7cf51691e" providerId="AD" clId="Web-{FF62C119-FAB8-37CA-62C3-E6E646663855}"/>
    <pc:docChg chg="modSld">
      <pc:chgData name="Unterweger, Denis (ICT Strategy and Operations)" userId="S::denis.unterweger892@schools.sa.edu.au::c6d2b482-c658-488a-95ed-c9a7cf51691e" providerId="AD" clId="Web-{FF62C119-FAB8-37CA-62C3-E6E646663855}" dt="2024-07-30T04:51:11.988" v="6"/>
      <pc:docMkLst>
        <pc:docMk/>
      </pc:docMkLst>
      <pc:sldChg chg="delSp">
        <pc:chgData name="Unterweger, Denis (ICT Strategy and Operations)" userId="S::denis.unterweger892@schools.sa.edu.au::c6d2b482-c658-488a-95ed-c9a7cf51691e" providerId="AD" clId="Web-{FF62C119-FAB8-37CA-62C3-E6E646663855}" dt="2024-07-30T04:51:00.472" v="0"/>
        <pc:sldMkLst>
          <pc:docMk/>
          <pc:sldMk cId="0" sldId="256"/>
        </pc:sldMkLst>
        <pc:picChg chg="del">
          <ac:chgData name="Unterweger, Denis (ICT Strategy and Operations)" userId="S::denis.unterweger892@schools.sa.edu.au::c6d2b482-c658-488a-95ed-c9a7cf51691e" providerId="AD" clId="Web-{FF62C119-FAB8-37CA-62C3-E6E646663855}" dt="2024-07-30T04:51:00.472" v="0"/>
          <ac:picMkLst>
            <pc:docMk/>
            <pc:sldMk cId="0" sldId="256"/>
            <ac:picMk id="57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FF62C119-FAB8-37CA-62C3-E6E646663855}" dt="2024-07-30T04:51:02.082" v="1"/>
        <pc:sldMkLst>
          <pc:docMk/>
          <pc:sldMk cId="0" sldId="257"/>
        </pc:sldMkLst>
        <pc:picChg chg="del">
          <ac:chgData name="Unterweger, Denis (ICT Strategy and Operations)" userId="S::denis.unterweger892@schools.sa.edu.au::c6d2b482-c658-488a-95ed-c9a7cf51691e" providerId="AD" clId="Web-{FF62C119-FAB8-37CA-62C3-E6E646663855}" dt="2024-07-30T04:51:02.082" v="1"/>
          <ac:picMkLst>
            <pc:docMk/>
            <pc:sldMk cId="0" sldId="257"/>
            <ac:picMk id="70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FF62C119-FAB8-37CA-62C3-E6E646663855}" dt="2024-07-30T04:51:03.332" v="2"/>
        <pc:sldMkLst>
          <pc:docMk/>
          <pc:sldMk cId="0" sldId="258"/>
        </pc:sldMkLst>
        <pc:picChg chg="del">
          <ac:chgData name="Unterweger, Denis (ICT Strategy and Operations)" userId="S::denis.unterweger892@schools.sa.edu.au::c6d2b482-c658-488a-95ed-c9a7cf51691e" providerId="AD" clId="Web-{FF62C119-FAB8-37CA-62C3-E6E646663855}" dt="2024-07-30T04:51:03.332" v="2"/>
          <ac:picMkLst>
            <pc:docMk/>
            <pc:sldMk cId="0" sldId="258"/>
            <ac:picMk id="82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FF62C119-FAB8-37CA-62C3-E6E646663855}" dt="2024-07-30T04:51:06.816" v="3"/>
        <pc:sldMkLst>
          <pc:docMk/>
          <pc:sldMk cId="0" sldId="259"/>
        </pc:sldMkLst>
        <pc:picChg chg="del">
          <ac:chgData name="Unterweger, Denis (ICT Strategy and Operations)" userId="S::denis.unterweger892@schools.sa.edu.au::c6d2b482-c658-488a-95ed-c9a7cf51691e" providerId="AD" clId="Web-{FF62C119-FAB8-37CA-62C3-E6E646663855}" dt="2024-07-30T04:51:06.816" v="3"/>
          <ac:picMkLst>
            <pc:docMk/>
            <pc:sldMk cId="0" sldId="259"/>
            <ac:picMk id="91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FF62C119-FAB8-37CA-62C3-E6E646663855}" dt="2024-07-30T04:51:07.754" v="4"/>
        <pc:sldMkLst>
          <pc:docMk/>
          <pc:sldMk cId="0" sldId="260"/>
        </pc:sldMkLst>
        <pc:picChg chg="del">
          <ac:chgData name="Unterweger, Denis (ICT Strategy and Operations)" userId="S::denis.unterweger892@schools.sa.edu.au::c6d2b482-c658-488a-95ed-c9a7cf51691e" providerId="AD" clId="Web-{FF62C119-FAB8-37CA-62C3-E6E646663855}" dt="2024-07-30T04:51:07.754" v="4"/>
          <ac:picMkLst>
            <pc:docMk/>
            <pc:sldMk cId="0" sldId="260"/>
            <ac:picMk id="99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FF62C119-FAB8-37CA-62C3-E6E646663855}" dt="2024-07-30T04:51:09.738" v="5"/>
        <pc:sldMkLst>
          <pc:docMk/>
          <pc:sldMk cId="0" sldId="261"/>
        </pc:sldMkLst>
        <pc:picChg chg="del">
          <ac:chgData name="Unterweger, Denis (ICT Strategy and Operations)" userId="S::denis.unterweger892@schools.sa.edu.au::c6d2b482-c658-488a-95ed-c9a7cf51691e" providerId="AD" clId="Web-{FF62C119-FAB8-37CA-62C3-E6E646663855}" dt="2024-07-30T04:51:09.738" v="5"/>
          <ac:picMkLst>
            <pc:docMk/>
            <pc:sldMk cId="0" sldId="261"/>
            <ac:picMk id="110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FF62C119-FAB8-37CA-62C3-E6E646663855}" dt="2024-07-30T04:51:11.988" v="6"/>
        <pc:sldMkLst>
          <pc:docMk/>
          <pc:sldMk cId="0" sldId="262"/>
        </pc:sldMkLst>
        <pc:picChg chg="del">
          <ac:chgData name="Unterweger, Denis (ICT Strategy and Operations)" userId="S::denis.unterweger892@schools.sa.edu.au::c6d2b482-c658-488a-95ed-c9a7cf51691e" providerId="AD" clId="Web-{FF62C119-FAB8-37CA-62C3-E6E646663855}" dt="2024-07-30T04:51:11.988" v="6"/>
          <ac:picMkLst>
            <pc:docMk/>
            <pc:sldMk cId="0" sldId="262"/>
            <ac:picMk id="12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6d0c1dd71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6d0c1dd71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d0c1dd717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6d0c1dd717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d0c1dd717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6d0c1dd717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6d0c1dd717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6d0c1dd717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d0c1dd717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6d0c1dd717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d0c1dd717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6d0c1dd717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60200" cy="5148000"/>
          </a:xfrm>
          <a:prstGeom prst="rect">
            <a:avLst/>
          </a:prstGeom>
          <a:solidFill>
            <a:srgbClr val="0A7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31375" t="6360" r="31375" b="-6360"/>
          <a:stretch/>
        </p:blipFill>
        <p:spPr>
          <a:xfrm rot="5400000">
            <a:off x="2010100" y="-2010000"/>
            <a:ext cx="5126700" cy="91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 amt="36000"/>
          </a:blip>
          <a:srcRect l="10104" t="10265"/>
          <a:stretch/>
        </p:blipFill>
        <p:spPr>
          <a:xfrm>
            <a:off x="0" y="0"/>
            <a:ext cx="9160202" cy="51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67900" y="1722050"/>
            <a:ext cx="35859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STUDENT DIGITAL NOTEBOOK</a:t>
            </a: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3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Art Portfolio</a:t>
            </a: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 Canva</a:t>
            </a:r>
            <a:endParaRPr sz="46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67900" y="4207709"/>
            <a:ext cx="3990600" cy="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Student Name:</a:t>
            </a: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4528675" y="1499525"/>
            <a:ext cx="3837900" cy="3218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523300" y="1499525"/>
            <a:ext cx="3837900" cy="3218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81000" y="393700"/>
            <a:ext cx="8547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is a digital portfolio?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93700" y="9946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947625" y="29402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989200" y="201187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A digital portfolio …. 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4528675" y="1680425"/>
            <a:ext cx="3837900" cy="303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523300" y="1680400"/>
            <a:ext cx="3837900" cy="303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81000" y="393700"/>
            <a:ext cx="8547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What’s the difference?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93700" y="1028700"/>
            <a:ext cx="8100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13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What differences do you think exist between displaying art physically (in galleries, on walls) versus digitally (online galleries, digital portfolios)?</a:t>
            </a:r>
            <a:endParaRPr sz="15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947625" y="29402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745450" y="2337100"/>
            <a:ext cx="339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A7982"/>
              </a:buClr>
              <a:buSzPts val="1400"/>
              <a:buFont typeface="Lexend Light"/>
              <a:buChar char="●"/>
            </a:pP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4947625" y="23236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A7982"/>
              </a:buClr>
              <a:buSzPts val="1400"/>
              <a:buFont typeface="Lexend Light"/>
              <a:buChar char="●"/>
            </a:pP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1840750" y="1734000"/>
            <a:ext cx="120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A7982"/>
                </a:solidFill>
              </a:rPr>
              <a:t>Physical </a:t>
            </a:r>
            <a:endParaRPr sz="1800">
              <a:solidFill>
                <a:srgbClr val="0A7982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6030475" y="1734000"/>
            <a:ext cx="83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A7982"/>
                </a:solidFill>
              </a:rPr>
              <a:t>Digital</a:t>
            </a:r>
            <a:r>
              <a:rPr lang="en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415075" y="1596050"/>
            <a:ext cx="8060100" cy="2878200"/>
          </a:xfrm>
          <a:prstGeom prst="rect">
            <a:avLst/>
          </a:prstGeom>
          <a:noFill/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A7982"/>
              </a:buClr>
              <a:buSzPts val="1400"/>
              <a:buFont typeface="Lexend Light"/>
              <a:buChar char="●"/>
            </a:pPr>
            <a:r>
              <a:rPr lang="en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Can you remember the first piece of art you were truly proud of creating? What made it special to you?</a:t>
            </a:r>
            <a:br>
              <a:rPr lang="en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400"/>
              <a:buFont typeface="Lexend Light"/>
              <a:buChar char="●"/>
            </a:pPr>
            <a:r>
              <a:rPr lang="en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Have you ever looked at an artist’s portfolio online? What did you notice about how they presented their work?</a:t>
            </a:r>
            <a:br>
              <a:rPr lang="en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400"/>
              <a:buFont typeface="Lexend Light"/>
              <a:buChar char="●"/>
            </a:pPr>
            <a:r>
              <a:rPr lang="en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Are there any digital tools or apps you've used before to create or edit art? Which ones, and what did you like about them?</a:t>
            </a:r>
            <a:br>
              <a:rPr lang="en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400"/>
              <a:buFont typeface="Lexend Light"/>
              <a:buChar char="●"/>
            </a:pPr>
            <a:r>
              <a:rPr lang="en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Why do you think an artist might prefer a digital portfolio over a traditional one? What advantages could it offer?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15075" y="393700"/>
            <a:ext cx="4191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Brainstorm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415075" y="9880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Discussion </a:t>
            </a:r>
            <a:endParaRPr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523300" y="1222575"/>
            <a:ext cx="5051700" cy="349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381000" y="393700"/>
            <a:ext cx="77754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Planning your portfolio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523300" y="1656800"/>
            <a:ext cx="5693100" cy="2634900"/>
          </a:xfrm>
          <a:prstGeom prst="rect">
            <a:avLst/>
          </a:prstGeom>
          <a:noFill/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900" u="sng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500"/>
              <a:buFont typeface="Lexend Light"/>
              <a:buChar char="○"/>
            </a:pPr>
            <a:r>
              <a:rPr lang="en" sz="15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Identify the pieces of art to include.</a:t>
            </a:r>
            <a:br>
              <a:rPr lang="en" sz="15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 sz="15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500"/>
              <a:buFont typeface="Lexend Light"/>
              <a:buChar char="○"/>
            </a:pPr>
            <a:r>
              <a:rPr lang="en" sz="15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Decide on the portfolio’s theme or style.</a:t>
            </a:r>
            <a:br>
              <a:rPr lang="en" sz="15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 sz="15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500"/>
              <a:buFont typeface="Lexend Light"/>
              <a:buChar char="○"/>
            </a:pPr>
            <a:r>
              <a:rPr lang="en" sz="15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Create a rough layout of the art portfolio. </a:t>
            </a:r>
            <a:endParaRPr sz="21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381000" y="1028800"/>
            <a:ext cx="60981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Briefly plan how you would like to set up your portfolio. </a:t>
            </a:r>
            <a:endParaRPr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/>
          <p:nvPr/>
        </p:nvSpPr>
        <p:spPr>
          <a:xfrm>
            <a:off x="523300" y="1509425"/>
            <a:ext cx="5856600" cy="32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381000" y="393700"/>
            <a:ext cx="68736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Create the portfolio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393700" y="1028700"/>
            <a:ext cx="8316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Create the art portfolio using the following steps: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23300" y="1656800"/>
            <a:ext cx="5693100" cy="2634900"/>
          </a:xfrm>
          <a:prstGeom prst="rect">
            <a:avLst/>
          </a:prstGeom>
          <a:noFill/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900" u="sng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 sz="9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500"/>
              <a:buFont typeface="Lexend Light"/>
              <a:buChar char="○"/>
            </a:pPr>
            <a:r>
              <a:rPr lang="en" sz="15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Select an art portfolio template on Canva.</a:t>
            </a:r>
            <a:br>
              <a:rPr lang="en" sz="15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 sz="15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500"/>
              <a:buFont typeface="Lexend Light"/>
              <a:buChar char="○"/>
            </a:pPr>
            <a:r>
              <a:rPr lang="en" sz="15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Apply design principles to create a cohesive portfolio then insert and arrange selected artwork.</a:t>
            </a:r>
            <a:br>
              <a:rPr lang="en" sz="15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 sz="15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500"/>
              <a:buFont typeface="Lexend Light"/>
              <a:buChar char="○"/>
            </a:pPr>
            <a:r>
              <a:rPr lang="en" sz="15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Reflect by writing a short description using a text box for each artwork explaining the process and intention behind the artwork.</a:t>
            </a:r>
            <a:endParaRPr sz="22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9900" y="190267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/>
        </p:nvSpPr>
        <p:spPr>
          <a:xfrm>
            <a:off x="523300" y="1509425"/>
            <a:ext cx="5856600" cy="32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381000" y="393700"/>
            <a:ext cx="68736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Feedback and reflection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393700" y="1028700"/>
            <a:ext cx="8316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Move into pairs or small groups to provide feedback on the art portfolios. Then answer the following questions. 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393700" y="1730950"/>
            <a:ext cx="4178400" cy="2986800"/>
          </a:xfrm>
          <a:prstGeom prst="rect">
            <a:avLst/>
          </a:prstGeom>
          <a:noFill/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How can sharing your art in a digital portfolio help you grow as an artist? What kind of feedback would you hope to get?</a:t>
            </a:r>
            <a:b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91440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5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4884700" y="1730950"/>
            <a:ext cx="4043400" cy="2986800"/>
          </a:xfrm>
          <a:prstGeom prst="rect">
            <a:avLst/>
          </a:prstGeom>
          <a:noFill/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How could you use a digital portfolio to show not just your finished artwork but also your creative process?</a:t>
            </a:r>
            <a:endParaRPr sz="12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91440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5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8D7D82A05AF46A3813CC4746020EE" ma:contentTypeVersion="15" ma:contentTypeDescription="Create a new document." ma:contentTypeScope="" ma:versionID="eb0701ad750b93e2bac018fcca5ac311">
  <xsd:schema xmlns:xsd="http://www.w3.org/2001/XMLSchema" xmlns:xs="http://www.w3.org/2001/XMLSchema" xmlns:p="http://schemas.microsoft.com/office/2006/metadata/properties" xmlns:ns2="6acfb8c9-04c0-42b8-bd12-b499039053bd" xmlns:ns3="0d428a07-af55-49e5-a5bc-84a3e5008842" targetNamespace="http://schemas.microsoft.com/office/2006/metadata/properties" ma:root="true" ma:fieldsID="3cb7070e0d67a0aa7cdd89300f911528" ns2:_="" ns3:_="">
    <xsd:import namespace="6acfb8c9-04c0-42b8-bd12-b499039053bd"/>
    <xsd:import namespace="0d428a07-af55-49e5-a5bc-84a3e500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fb8c9-04c0-42b8-bd12-b49903905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ee2c2a-7de1-485c-a059-145b4e502d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28a07-af55-49e5-a5bc-84a3e500884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8d38f35-fa6f-42b1-a448-f5eb7172ef83}" ma:internalName="TaxCatchAll" ma:showField="CatchAllData" ma:web="0d428a07-af55-49e5-a5bc-84a3e500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492CDB-22EA-492B-B5B0-212106C2D2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EC70FB-3451-4B7E-A4FE-700EC19A54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cfb8c9-04c0-42b8-bd12-b499039053bd"/>
    <ds:schemaRef ds:uri="0d428a07-af55-49e5-a5bc-84a3e500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On-screen Show (16:9)</PresentationFormat>
  <Paragraphs>31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Poppins SemiBold</vt:lpstr>
      <vt:lpstr>Poppins</vt:lpstr>
      <vt:lpstr>Arial</vt:lpstr>
      <vt:lpstr>Lexend Light</vt:lpstr>
      <vt:lpstr>Lexend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portfolio in Canva student digital notebook</dc:title>
  <dc:creator>Lumination</dc:creator>
  <cp:lastModifiedBy>Broecker, Agnetha (Online Communications Unit)</cp:lastModifiedBy>
  <cp:revision>4</cp:revision>
  <dcterms:modified xsi:type="dcterms:W3CDTF">2024-08-30T07:04:53Z</dcterms:modified>
</cp:coreProperties>
</file>