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embeddedFontLst>
    <p:embeddedFont>
      <p:font typeface="Lexend" panose="020B0604020202020204" charset="0"/>
      <p:regular r:id="rId15"/>
      <p:bold r:id="rId16"/>
    </p:embeddedFont>
    <p:embeddedFont>
      <p:font typeface="Lexend Light" panose="020B0604020202020204" charset="0"/>
      <p:regular r:id="rId17"/>
      <p:bold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SemiBold" panose="000007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h6imdH4wBCuC/YEboWSs0/K5w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nani Conturs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ic Operations and Reform)" userId="aa00991d-3807-4e98-92d9-493e0e2f6ab8" providerId="ADAL" clId="{C62CB852-49C6-405B-AD5B-D9ED0C56DAF1}"/>
    <pc:docChg chg="custSel modSld">
      <pc:chgData name="N'Diaye, Abigail (ICT Strategic Operations and Reform)" userId="aa00991d-3807-4e98-92d9-493e0e2f6ab8" providerId="ADAL" clId="{C62CB852-49C6-405B-AD5B-D9ED0C56DAF1}" dt="2024-07-24T01:02:33.851" v="1" actId="478"/>
      <pc:docMkLst>
        <pc:docMk/>
      </pc:docMkLst>
      <pc:sldChg chg="delSp mod">
        <pc:chgData name="N'Diaye, Abigail (ICT Strategic Operations and Reform)" userId="aa00991d-3807-4e98-92d9-493e0e2f6ab8" providerId="ADAL" clId="{C62CB852-49C6-405B-AD5B-D9ED0C56DAF1}" dt="2024-07-24T01:02:27.926" v="0" actId="478"/>
        <pc:sldMkLst>
          <pc:docMk/>
          <pc:sldMk cId="0" sldId="256"/>
        </pc:sldMkLst>
        <pc:picChg chg="del">
          <ac:chgData name="N'Diaye, Abigail (ICT Strategic Operations and Reform)" userId="aa00991d-3807-4e98-92d9-493e0e2f6ab8" providerId="ADAL" clId="{C62CB852-49C6-405B-AD5B-D9ED0C56DAF1}" dt="2024-07-24T01:02:27.926" v="0" actId="478"/>
          <ac:picMkLst>
            <pc:docMk/>
            <pc:sldMk cId="0" sldId="256"/>
            <ac:picMk id="57" creationId="{00000000-0000-0000-0000-000000000000}"/>
          </ac:picMkLst>
        </pc:picChg>
      </pc:sldChg>
      <pc:sldChg chg="delSp mod">
        <pc:chgData name="N'Diaye, Abigail (ICT Strategic Operations and Reform)" userId="aa00991d-3807-4e98-92d9-493e0e2f6ab8" providerId="ADAL" clId="{C62CB852-49C6-405B-AD5B-D9ED0C56DAF1}" dt="2024-07-24T01:02:33.851" v="1" actId="478"/>
        <pc:sldMkLst>
          <pc:docMk/>
          <pc:sldMk cId="0" sldId="257"/>
        </pc:sldMkLst>
        <pc:picChg chg="del">
          <ac:chgData name="N'Diaye, Abigail (ICT Strategic Operations and Reform)" userId="aa00991d-3807-4e98-92d9-493e0e2f6ab8" providerId="ADAL" clId="{C62CB852-49C6-405B-AD5B-D9ED0C56DAF1}" dt="2024-07-24T01:02:33.851" v="1" actId="478"/>
          <ac:picMkLst>
            <pc:docMk/>
            <pc:sldMk cId="0" sldId="257"/>
            <ac:picMk id="65" creationId="{00000000-0000-0000-0000-000000000000}"/>
          </ac:picMkLst>
        </pc:picChg>
      </pc:sldChg>
    </pc:docChg>
  </pc:docChgLst>
  <pc:docChgLst>
    <pc:chgData name="N'Diaye, Abigail (ICT Strategy and Operations)" userId="aa00991d-3807-4e98-92d9-493e0e2f6ab8" providerId="ADAL" clId="{65CD8252-6F23-499B-94D1-692592CE0A06}"/>
    <pc:docChg chg="custSel modSld">
      <pc:chgData name="N'Diaye, Abigail (ICT Strategy and Operations)" userId="aa00991d-3807-4e98-92d9-493e0e2f6ab8" providerId="ADAL" clId="{65CD8252-6F23-499B-94D1-692592CE0A06}" dt="2024-08-27T05:38:21.734" v="6" actId="478"/>
      <pc:docMkLst>
        <pc:docMk/>
      </pc:docMkLst>
      <pc:sldChg chg="delSp mod">
        <pc:chgData name="N'Diaye, Abigail (ICT Strategy and Operations)" userId="aa00991d-3807-4e98-92d9-493e0e2f6ab8" providerId="ADAL" clId="{65CD8252-6F23-499B-94D1-692592CE0A06}" dt="2024-08-27T05:38:06.559" v="0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65CD8252-6F23-499B-94D1-692592CE0A06}" dt="2024-08-27T05:38:06.559" v="0" actId="478"/>
          <ac:picMkLst>
            <pc:docMk/>
            <pc:sldMk cId="0" sldId="258"/>
            <ac:picMk id="79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65CD8252-6F23-499B-94D1-692592CE0A06}" dt="2024-08-27T05:38:09.166" v="1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65CD8252-6F23-499B-94D1-692592CE0A06}" dt="2024-08-27T05:38:09.166" v="1" actId="478"/>
          <ac:picMkLst>
            <pc:docMk/>
            <pc:sldMk cId="0" sldId="259"/>
            <ac:picMk id="9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65CD8252-6F23-499B-94D1-692592CE0A06}" dt="2024-08-27T05:38:11.254" v="2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65CD8252-6F23-499B-94D1-692592CE0A06}" dt="2024-08-27T05:38:11.254" v="2" actId="478"/>
          <ac:picMkLst>
            <pc:docMk/>
            <pc:sldMk cId="0" sldId="260"/>
            <ac:picMk id="100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65CD8252-6F23-499B-94D1-692592CE0A06}" dt="2024-08-27T05:38:14.297" v="3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65CD8252-6F23-499B-94D1-692592CE0A06}" dt="2024-08-27T05:38:14.297" v="3" actId="478"/>
          <ac:picMkLst>
            <pc:docMk/>
            <pc:sldMk cId="0" sldId="261"/>
            <ac:picMk id="109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65CD8252-6F23-499B-94D1-692592CE0A06}" dt="2024-08-27T05:38:16.399" v="4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65CD8252-6F23-499B-94D1-692592CE0A06}" dt="2024-08-27T05:38:16.399" v="4" actId="478"/>
          <ac:picMkLst>
            <pc:docMk/>
            <pc:sldMk cId="0" sldId="262"/>
            <ac:picMk id="11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65CD8252-6F23-499B-94D1-692592CE0A06}" dt="2024-08-27T05:38:18.896" v="5" actId="478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65CD8252-6F23-499B-94D1-692592CE0A06}" dt="2024-08-27T05:38:18.896" v="5" actId="478"/>
          <ac:picMkLst>
            <pc:docMk/>
            <pc:sldMk cId="0" sldId="263"/>
            <ac:picMk id="125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65CD8252-6F23-499B-94D1-692592CE0A06}" dt="2024-08-27T05:38:21.734" v="6" actId="478"/>
        <pc:sldMkLst>
          <pc:docMk/>
          <pc:sldMk cId="0" sldId="264"/>
        </pc:sldMkLst>
        <pc:picChg chg="del">
          <ac:chgData name="N'Diaye, Abigail (ICT Strategy and Operations)" userId="aa00991d-3807-4e98-92d9-493e0e2f6ab8" providerId="ADAL" clId="{65CD8252-6F23-499B-94D1-692592CE0A06}" dt="2024-08-27T05:38:21.734" v="6" actId="478"/>
          <ac:picMkLst>
            <pc:docMk/>
            <pc:sldMk cId="0" sldId="264"/>
            <ac:picMk id="134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1-31T23:38:06.781" idx="1">
    <p:pos x="6000" y="0"/>
    <p:text>Numbers break when converting/downloading to PowerPoint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NuZ5_R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bit.ly/AnimalCellV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bit.ly/PlantCellVR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0"/>
            <a:ext cx="9160200" cy="5148000"/>
          </a:xfrm>
          <a:prstGeom prst="rect">
            <a:avLst/>
          </a:prstGeom>
          <a:solidFill>
            <a:srgbClr val="0A7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 amt="63000"/>
          </a:blip>
          <a:srcRect l="585" t="-211" r="6248" b="8119"/>
          <a:stretch/>
        </p:blipFill>
        <p:spPr>
          <a:xfrm>
            <a:off x="0" y="-684"/>
            <a:ext cx="9144000" cy="514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 amt="36000"/>
          </a:blip>
          <a:srcRect l="10103" t="10264"/>
          <a:stretch/>
        </p:blipFill>
        <p:spPr>
          <a:xfrm>
            <a:off x="-16202" y="16747"/>
            <a:ext cx="9160202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367899" y="1722041"/>
            <a:ext cx="4442225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STUDENT DIGITAL NOTEBOOK</a:t>
            </a:r>
            <a:r>
              <a:rPr lang="en" sz="1000" b="0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Cells in Focus</a:t>
            </a:r>
            <a:endParaRPr sz="48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67900" y="4207709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 Name:</a:t>
            </a:r>
            <a:endParaRPr sz="37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75" y="85125"/>
            <a:ext cx="8833200" cy="49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695275" y="2100750"/>
            <a:ext cx="22875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answer here.</a:t>
            </a:r>
            <a:endParaRPr sz="12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3335525" y="2100750"/>
            <a:ext cx="22875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answer here.</a:t>
            </a:r>
            <a:endParaRPr sz="12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5975775" y="2100750"/>
            <a:ext cx="22875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answer here.</a:t>
            </a:r>
            <a:endParaRPr sz="12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/>
        </p:nvSpPr>
        <p:spPr>
          <a:xfrm>
            <a:off x="381000" y="393700"/>
            <a:ext cx="7899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HHVR Videos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93700" y="1028700"/>
            <a:ext cx="789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codes using your mobile devices.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l="8224" t="8694" r="8615" b="8420"/>
          <a:stretch/>
        </p:blipFill>
        <p:spPr>
          <a:xfrm>
            <a:off x="1360600" y="1722375"/>
            <a:ext cx="2493000" cy="24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1412975" y="4478125"/>
            <a:ext cx="239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View a Plant Cell In VR</a:t>
            </a:r>
            <a:endParaRPr sz="1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https://bit.ly/PlantCellVR</a:t>
            </a:r>
            <a:r>
              <a:rPr lang="en" sz="1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6">
            <a:alphaModFix/>
          </a:blip>
          <a:srcRect l="9248" t="9209" r="8615" b="8930"/>
          <a:stretch/>
        </p:blipFill>
        <p:spPr>
          <a:xfrm>
            <a:off x="4852600" y="1722375"/>
            <a:ext cx="2493000" cy="24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4889700" y="4478125"/>
            <a:ext cx="239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View an Animal Cell In VR</a:t>
            </a:r>
            <a:endParaRPr sz="1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7"/>
              </a:rPr>
              <a:t>https://bit.ly/AnimalCellVR</a:t>
            </a:r>
            <a:r>
              <a:rPr lang="en" sz="1200" b="0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200" b="0" i="0" u="none" strike="noStrike" cap="non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306055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56128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Plant and Animal Cells In VR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393700" y="1028700"/>
            <a:ext cx="789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Task questions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23300" y="1443000"/>
            <a:ext cx="24372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3051700" y="1438075"/>
            <a:ext cx="2437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Can you name at least </a:t>
            </a:r>
            <a:r>
              <a:rPr lang="en" sz="9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 thing</a:t>
            </a: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that’s </a:t>
            </a:r>
            <a:r>
              <a:rPr lang="en" sz="9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different</a:t>
            </a: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in a plant cell? What is its </a:t>
            </a:r>
            <a:r>
              <a:rPr lang="en" sz="9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function</a:t>
            </a: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13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5612800" y="1438075"/>
            <a:ext cx="2437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Can you name at least </a:t>
            </a:r>
            <a:r>
              <a:rPr lang="en" sz="9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 thing</a:t>
            </a: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that’s </a:t>
            </a:r>
            <a:r>
              <a:rPr lang="en" sz="9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different</a:t>
            </a: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in an animal cell? What is its </a:t>
            </a:r>
            <a:r>
              <a:rPr lang="en" sz="9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function</a:t>
            </a: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538300" y="1438075"/>
            <a:ext cx="2407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Based on this activity, can you name at least </a:t>
            </a:r>
            <a:r>
              <a:rPr lang="en" sz="9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three things</a:t>
            </a: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that are </a:t>
            </a:r>
            <a:r>
              <a:rPr lang="en" sz="9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same </a:t>
            </a:r>
            <a:r>
              <a:rPr lang="en"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between animal cells and plant cells?</a:t>
            </a:r>
            <a:endParaRPr sz="9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>
            <a:off x="523300" y="1443000"/>
            <a:ext cx="8096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 sz="37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Plant Cell Mind Map</a:t>
            </a:r>
            <a:endParaRPr sz="37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393700" y="1028700"/>
            <a:ext cx="86034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Create a mind map of a plant cell’s form and function, starting with the organelle.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/>
          <p:nvPr/>
        </p:nvSpPr>
        <p:spPr>
          <a:xfrm>
            <a:off x="523300" y="1443000"/>
            <a:ext cx="8096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 sz="37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Animal Cell Mind Map</a:t>
            </a:r>
            <a:endParaRPr sz="37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393700" y="1028700"/>
            <a:ext cx="86742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Create a mind map of a animal cell’s form and function, starting with the organelle.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2286000" y="2418439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523300" y="1443000"/>
            <a:ext cx="8096700" cy="327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381000" y="393700"/>
            <a:ext cx="78993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Draw a Cell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Share a snapshot of your cell illustration here.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Plant and Animal Cells 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393700" y="1028700"/>
            <a:ext cx="789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was one thing that PUZZLED you about cells that had been answered through this activity? What did you learn?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523300" y="1779525"/>
            <a:ext cx="8109500" cy="293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Quick Quiz 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393700" y="1028700"/>
            <a:ext cx="78993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Answer the following questions in your digital notebooks or online form.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567600" y="1470775"/>
            <a:ext cx="3585600" cy="3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"/>
              <a:buAutoNum type="arabicPeriod"/>
            </a:pPr>
            <a:r>
              <a:rPr lang="en" sz="1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Which of these cell structures is present in both plant and animal cells?</a:t>
            </a:r>
            <a:endParaRPr sz="10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Cell wall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Chloroplast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Cytoplasm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Vacuole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3937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AutoNum type="arabicPeriod"/>
            </a:pPr>
            <a:r>
              <a:rPr lang="en" sz="1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Which cell component controls the substances that enter and exit a cell?</a:t>
            </a:r>
            <a:endParaRPr sz="10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Cell membrane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Cell wall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Chloroplast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Cytoplasm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AutoNum type="arabicPeriod"/>
            </a:pPr>
            <a:r>
              <a:rPr lang="en" sz="1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 which component of a plant cell does photosynthesis occur?</a:t>
            </a:r>
            <a:endParaRPr sz="10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Cell membrane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Cell wall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Chloroplast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Cytoplasm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4630475" y="1470775"/>
            <a:ext cx="3724200" cy="3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4.  </a:t>
            </a:r>
            <a:r>
              <a:rPr lang="en" sz="1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does the cell nucleus do?</a:t>
            </a:r>
            <a:endParaRPr sz="10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Provides support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Keeps the cell firm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Absorbs sunlight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Controls cell activity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5.  </a:t>
            </a:r>
            <a:r>
              <a:rPr lang="en" sz="1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makes raw vegetables crunchy?</a:t>
            </a:r>
            <a:endParaRPr sz="1000" b="1" i="0" u="none" strike="noStrike" cap="non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Their cytoplasm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Their mitochondria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Rigid cell walls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exend Light"/>
              <a:buAutoNum type="alphaLcPeriod"/>
            </a:pPr>
            <a:r>
              <a:rPr lang="en"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Their chloroplasts</a:t>
            </a:r>
            <a:endParaRPr sz="1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2E82E4-0EE5-47CA-B6DA-AC6AE2A8CA97}">
  <ds:schemaRefs>
    <ds:schemaRef ds:uri="http://schemas.microsoft.com/office/2006/metadata/properties"/>
    <ds:schemaRef ds:uri="http://schemas.microsoft.com/office/infopath/2007/PartnerControls"/>
    <ds:schemaRef ds:uri="0d428a07-af55-49e5-a5bc-84a3e5008842"/>
    <ds:schemaRef ds:uri="6acfb8c9-04c0-42b8-bd12-b499039053bd"/>
  </ds:schemaRefs>
</ds:datastoreItem>
</file>

<file path=customXml/itemProps2.xml><?xml version="1.0" encoding="utf-8"?>
<ds:datastoreItem xmlns:ds="http://schemas.openxmlformats.org/officeDocument/2006/customXml" ds:itemID="{55840422-0DFE-4184-A438-6F1528D42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F9661-968A-45D2-9B4F-3C8CF849F4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Poppins SemiBold</vt:lpstr>
      <vt:lpstr>Arial</vt:lpstr>
      <vt:lpstr>Poppins</vt:lpstr>
      <vt:lpstr>Lexend Light</vt:lpstr>
      <vt:lpstr>Lexend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in focus student digital notebook</dc:title>
  <dc:creator>Lumination</dc:creator>
  <cp:lastModifiedBy>N'Diaye, Abigail (ICT Strategy and Operations)</cp:lastModifiedBy>
  <cp:revision>1</cp:revision>
  <dcterms:modified xsi:type="dcterms:W3CDTF">2024-08-27T05:38:25Z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