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9144000" cy="5143500" type="screen16x9"/>
  <p:notesSz cx="6858000" cy="9144000"/>
  <p:embeddedFontLst>
    <p:embeddedFont>
      <p:font typeface="Lexend" panose="020B0604020202020204" charset="0"/>
      <p:regular r:id="rId13"/>
      <p:bold r:id="rId14"/>
    </p:embeddedFont>
    <p:embeddedFont>
      <p:font typeface="Lexend Light" panose="020B0604020202020204" charset="0"/>
      <p:regular r:id="rId15"/>
      <p:bold r:id="rId16"/>
    </p:embeddedFont>
    <p:embeddedFont>
      <p:font typeface="Poppins" panose="00000500000000000000" pitchFamily="2" charset="0"/>
      <p:regular r:id="rId17"/>
      <p:bold r:id="rId18"/>
      <p:italic r:id="rId19"/>
      <p:boldItalic r:id="rId20"/>
    </p:embeddedFont>
    <p:embeddedFont>
      <p:font typeface="Poppins SemiBold" panose="00000700000000000000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1ACF81-F6BF-4A4F-85E5-724F05BC188C}" v="3" dt="2024-08-30T13:15:45.424"/>
  </p1510:revLst>
</p1510:revInfo>
</file>

<file path=ppt/tableStyles.xml><?xml version="1.0" encoding="utf-8"?>
<a:tblStyleLst xmlns:a="http://schemas.openxmlformats.org/drawingml/2006/main" def="{D630A413-B53E-4132-A041-E1947E093503}">
  <a:tblStyle styleId="{D630A413-B53E-4132-A041-E1947E09350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74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2.fntdata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'Diaye, Abigail (ICT Strategy and Operations)" userId="aa00991d-3807-4e98-92d9-493e0e2f6ab8" providerId="ADAL" clId="{4C61E47D-AA6F-4C77-B58B-4E75991E57DB}"/>
    <pc:docChg chg="custSel modSld">
      <pc:chgData name="N'Diaye, Abigail (ICT Strategy and Operations)" userId="aa00991d-3807-4e98-92d9-493e0e2f6ab8" providerId="ADAL" clId="{4C61E47D-AA6F-4C77-B58B-4E75991E57DB}" dt="2024-08-27T05:18:29.697" v="8" actId="478"/>
      <pc:docMkLst>
        <pc:docMk/>
      </pc:docMkLst>
      <pc:sldChg chg="addSp delSp modSp mod">
        <pc:chgData name="N'Diaye, Abigail (ICT Strategy and Operations)" userId="aa00991d-3807-4e98-92d9-493e0e2f6ab8" providerId="ADAL" clId="{4C61E47D-AA6F-4C77-B58B-4E75991E57DB}" dt="2024-08-27T05:16:52.429" v="2"/>
        <pc:sldMkLst>
          <pc:docMk/>
          <pc:sldMk cId="0" sldId="256"/>
        </pc:sldMkLst>
        <pc:picChg chg="add mod">
          <ac:chgData name="N'Diaye, Abigail (ICT Strategy and Operations)" userId="aa00991d-3807-4e98-92d9-493e0e2f6ab8" providerId="ADAL" clId="{4C61E47D-AA6F-4C77-B58B-4E75991E57DB}" dt="2024-08-27T05:16:52.429" v="2"/>
          <ac:picMkLst>
            <pc:docMk/>
            <pc:sldMk cId="0" sldId="256"/>
            <ac:picMk id="2" creationId="{00000000-0000-0000-0000-000000000000}"/>
          </ac:picMkLst>
        </pc:picChg>
        <pc:picChg chg="del">
          <ac:chgData name="N'Diaye, Abigail (ICT Strategy and Operations)" userId="aa00991d-3807-4e98-92d9-493e0e2f6ab8" providerId="ADAL" clId="{4C61E47D-AA6F-4C77-B58B-4E75991E57DB}" dt="2024-08-27T05:16:51.742" v="1" actId="478"/>
          <ac:picMkLst>
            <pc:docMk/>
            <pc:sldMk cId="0" sldId="256"/>
            <ac:picMk id="56" creationId="{00000000-0000-0000-0000-000000000000}"/>
          </ac:picMkLst>
        </pc:picChg>
        <pc:picChg chg="del">
          <ac:chgData name="N'Diaye, Abigail (ICT Strategy and Operations)" userId="aa00991d-3807-4e98-92d9-493e0e2f6ab8" providerId="ADAL" clId="{4C61E47D-AA6F-4C77-B58B-4E75991E57DB}" dt="2024-08-27T05:16:50.150" v="0" actId="21"/>
          <ac:picMkLst>
            <pc:docMk/>
            <pc:sldMk cId="0" sldId="256"/>
            <ac:picMk id="59" creationId="{00000000-0000-0000-0000-000000000000}"/>
          </ac:picMkLst>
        </pc:picChg>
      </pc:sldChg>
      <pc:sldChg chg="delSp mod">
        <pc:chgData name="N'Diaye, Abigail (ICT Strategy and Operations)" userId="aa00991d-3807-4e98-92d9-493e0e2f6ab8" providerId="ADAL" clId="{4C61E47D-AA6F-4C77-B58B-4E75991E57DB}" dt="2024-08-27T05:16:56.344" v="3" actId="478"/>
        <pc:sldMkLst>
          <pc:docMk/>
          <pc:sldMk cId="0" sldId="257"/>
        </pc:sldMkLst>
        <pc:picChg chg="del">
          <ac:chgData name="N'Diaye, Abigail (ICT Strategy and Operations)" userId="aa00991d-3807-4e98-92d9-493e0e2f6ab8" providerId="ADAL" clId="{4C61E47D-AA6F-4C77-B58B-4E75991E57DB}" dt="2024-08-27T05:16:56.344" v="3" actId="478"/>
          <ac:picMkLst>
            <pc:docMk/>
            <pc:sldMk cId="0" sldId="257"/>
            <ac:picMk id="2" creationId="{6B110D0E-85F8-76F4-1AF7-1DB94F107CB4}"/>
          </ac:picMkLst>
        </pc:picChg>
      </pc:sldChg>
      <pc:sldChg chg="delSp mod">
        <pc:chgData name="N'Diaye, Abigail (ICT Strategy and Operations)" userId="aa00991d-3807-4e98-92d9-493e0e2f6ab8" providerId="ADAL" clId="{4C61E47D-AA6F-4C77-B58B-4E75991E57DB}" dt="2024-08-27T05:18:20.226" v="4" actId="478"/>
        <pc:sldMkLst>
          <pc:docMk/>
          <pc:sldMk cId="0" sldId="258"/>
        </pc:sldMkLst>
        <pc:picChg chg="del">
          <ac:chgData name="N'Diaye, Abigail (ICT Strategy and Operations)" userId="aa00991d-3807-4e98-92d9-493e0e2f6ab8" providerId="ADAL" clId="{4C61E47D-AA6F-4C77-B58B-4E75991E57DB}" dt="2024-08-27T05:18:20.226" v="4" actId="478"/>
          <ac:picMkLst>
            <pc:docMk/>
            <pc:sldMk cId="0" sldId="258"/>
            <ac:picMk id="2" creationId="{7D1689CB-9D79-5EE8-93CA-9D51670D8833}"/>
          </ac:picMkLst>
        </pc:picChg>
      </pc:sldChg>
      <pc:sldChg chg="delSp mod">
        <pc:chgData name="N'Diaye, Abigail (ICT Strategy and Operations)" userId="aa00991d-3807-4e98-92d9-493e0e2f6ab8" providerId="ADAL" clId="{4C61E47D-AA6F-4C77-B58B-4E75991E57DB}" dt="2024-08-27T05:18:22.417" v="5" actId="478"/>
        <pc:sldMkLst>
          <pc:docMk/>
          <pc:sldMk cId="0" sldId="259"/>
        </pc:sldMkLst>
        <pc:picChg chg="del">
          <ac:chgData name="N'Diaye, Abigail (ICT Strategy and Operations)" userId="aa00991d-3807-4e98-92d9-493e0e2f6ab8" providerId="ADAL" clId="{4C61E47D-AA6F-4C77-B58B-4E75991E57DB}" dt="2024-08-27T05:18:22.417" v="5" actId="478"/>
          <ac:picMkLst>
            <pc:docMk/>
            <pc:sldMk cId="0" sldId="259"/>
            <ac:picMk id="2" creationId="{8CEAD1F7-5332-6C48-A956-97730A0E0C16}"/>
          </ac:picMkLst>
        </pc:picChg>
      </pc:sldChg>
      <pc:sldChg chg="delSp mod">
        <pc:chgData name="N'Diaye, Abigail (ICT Strategy and Operations)" userId="aa00991d-3807-4e98-92d9-493e0e2f6ab8" providerId="ADAL" clId="{4C61E47D-AA6F-4C77-B58B-4E75991E57DB}" dt="2024-08-27T05:18:24.783" v="6" actId="478"/>
        <pc:sldMkLst>
          <pc:docMk/>
          <pc:sldMk cId="0" sldId="260"/>
        </pc:sldMkLst>
        <pc:picChg chg="del">
          <ac:chgData name="N'Diaye, Abigail (ICT Strategy and Operations)" userId="aa00991d-3807-4e98-92d9-493e0e2f6ab8" providerId="ADAL" clId="{4C61E47D-AA6F-4C77-B58B-4E75991E57DB}" dt="2024-08-27T05:18:24.783" v="6" actId="478"/>
          <ac:picMkLst>
            <pc:docMk/>
            <pc:sldMk cId="0" sldId="260"/>
            <ac:picMk id="3" creationId="{A7A3155D-0647-88E8-7E2E-DCF38087F3FF}"/>
          </ac:picMkLst>
        </pc:picChg>
      </pc:sldChg>
      <pc:sldChg chg="delSp mod">
        <pc:chgData name="N'Diaye, Abigail (ICT Strategy and Operations)" userId="aa00991d-3807-4e98-92d9-493e0e2f6ab8" providerId="ADAL" clId="{4C61E47D-AA6F-4C77-B58B-4E75991E57DB}" dt="2024-08-27T05:18:27.233" v="7" actId="478"/>
        <pc:sldMkLst>
          <pc:docMk/>
          <pc:sldMk cId="0" sldId="261"/>
        </pc:sldMkLst>
        <pc:picChg chg="del">
          <ac:chgData name="N'Diaye, Abigail (ICT Strategy and Operations)" userId="aa00991d-3807-4e98-92d9-493e0e2f6ab8" providerId="ADAL" clId="{4C61E47D-AA6F-4C77-B58B-4E75991E57DB}" dt="2024-08-27T05:18:27.233" v="7" actId="478"/>
          <ac:picMkLst>
            <pc:docMk/>
            <pc:sldMk cId="0" sldId="261"/>
            <ac:picMk id="2" creationId="{AE09AAF4-C3CE-2584-C04F-A8B805FAC723}"/>
          </ac:picMkLst>
        </pc:picChg>
      </pc:sldChg>
      <pc:sldChg chg="delSp mod">
        <pc:chgData name="N'Diaye, Abigail (ICT Strategy and Operations)" userId="aa00991d-3807-4e98-92d9-493e0e2f6ab8" providerId="ADAL" clId="{4C61E47D-AA6F-4C77-B58B-4E75991E57DB}" dt="2024-08-27T05:18:29.697" v="8" actId="478"/>
        <pc:sldMkLst>
          <pc:docMk/>
          <pc:sldMk cId="0" sldId="262"/>
        </pc:sldMkLst>
        <pc:picChg chg="del">
          <ac:chgData name="N'Diaye, Abigail (ICT Strategy and Operations)" userId="aa00991d-3807-4e98-92d9-493e0e2f6ab8" providerId="ADAL" clId="{4C61E47D-AA6F-4C77-B58B-4E75991E57DB}" dt="2024-08-27T05:18:29.697" v="8" actId="478"/>
          <ac:picMkLst>
            <pc:docMk/>
            <pc:sldMk cId="0" sldId="262"/>
            <ac:picMk id="2" creationId="{CFFB17FB-44F3-F4C3-2CD5-C59AFB30DA2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b94f14843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b94f14843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622b4183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622b4183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62796a8e63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62796a8e63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62796a8e6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62796a8e6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622b41834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622b41834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6245d7975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6245d7975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62796a8e63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62796a8e63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bit.ly/urbanisation23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bit.ly/chinavr360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B-M7DQCChVo?feature=oembed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9160200" cy="5148000"/>
          </a:xfrm>
          <a:prstGeom prst="rect">
            <a:avLst/>
          </a:prstGeom>
          <a:solidFill>
            <a:srgbClr val="0A79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l="1295" t="17857" r="1295"/>
          <a:stretch/>
        </p:blipFill>
        <p:spPr>
          <a:xfrm>
            <a:off x="0" y="0"/>
            <a:ext cx="9160198" cy="5148000"/>
          </a:xfrm>
          <a:prstGeom prst="rect">
            <a:avLst/>
          </a:prstGeom>
          <a:solidFill>
            <a:srgbClr val="0A7982"/>
          </a:solidFill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367900" y="1722041"/>
            <a:ext cx="3990600" cy="14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EEEEEE"/>
                </a:solidFill>
                <a:latin typeface="Poppins"/>
                <a:ea typeface="Poppins"/>
                <a:cs typeface="Poppins"/>
                <a:sym typeface="Poppins"/>
              </a:rPr>
              <a:t>DIGITAL NOTEBOOK</a:t>
            </a:r>
            <a:r>
              <a:rPr lang="en" sz="1000">
                <a:solidFill>
                  <a:srgbClr val="EEEEEE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br>
              <a:rPr lang="en" sz="1000">
                <a:solidFill>
                  <a:srgbClr val="EEEEEE"/>
                </a:solidFill>
                <a:latin typeface="Poppins"/>
                <a:ea typeface="Poppins"/>
                <a:cs typeface="Poppins"/>
                <a:sym typeface="Poppins"/>
              </a:rPr>
            </a:br>
            <a:br>
              <a:rPr lang="en" sz="1000">
                <a:solidFill>
                  <a:srgbClr val="EEEEEE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4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Urbanisation and the Future of Cities</a:t>
            </a:r>
            <a:endParaRPr sz="42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367900" y="4207709"/>
            <a:ext cx="3990600" cy="8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Student Name:</a:t>
            </a:r>
            <a:endParaRPr sz="37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2" name="Google Shape;59;p13"/>
          <p:cNvPicPr preferRelativeResize="0"/>
          <p:nvPr/>
        </p:nvPicPr>
        <p:blipFill rotWithShape="1">
          <a:blip r:embed="rId5">
            <a:alphaModFix amt="36000"/>
          </a:blip>
          <a:srcRect l="10104" t="10265"/>
          <a:stretch/>
        </p:blipFill>
        <p:spPr>
          <a:xfrm>
            <a:off x="0" y="0"/>
            <a:ext cx="9160202" cy="51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75" y="85125"/>
            <a:ext cx="8833200" cy="496867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695275" y="2100750"/>
            <a:ext cx="2287500" cy="2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rPr>
              <a:t>Write your answer here.</a:t>
            </a:r>
            <a:endParaRPr sz="1200">
              <a:solidFill>
                <a:schemeClr val="dk2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3335525" y="2100750"/>
            <a:ext cx="2287500" cy="2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rPr>
              <a:t>Write your answer here.</a:t>
            </a:r>
            <a:endParaRPr sz="1200">
              <a:solidFill>
                <a:schemeClr val="dk2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5975775" y="2100750"/>
            <a:ext cx="2287500" cy="2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rPr>
              <a:t>Write your answer here.</a:t>
            </a:r>
            <a:endParaRPr sz="1200">
              <a:solidFill>
                <a:schemeClr val="dk2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/>
        </p:nvSpPr>
        <p:spPr>
          <a:xfrm>
            <a:off x="381000" y="393700"/>
            <a:ext cx="41910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HHVR Video 1</a:t>
            </a:r>
            <a:endParaRPr sz="380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393700" y="1028700"/>
            <a:ext cx="86067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View the following VR Video and and write down what you have learnt about urbanisation. </a:t>
            </a:r>
            <a:endParaRPr sz="1600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700" y="1711400"/>
            <a:ext cx="2337825" cy="233782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/>
        </p:nvSpPr>
        <p:spPr>
          <a:xfrm>
            <a:off x="393700" y="3998625"/>
            <a:ext cx="23739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rPr>
              <a:t>How Will We Live In Tomorrow’s Cities</a:t>
            </a:r>
            <a:endParaRPr sz="1200">
              <a:solidFill>
                <a:srgbClr val="595959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latin typeface="Lexend"/>
                <a:ea typeface="Lexend"/>
                <a:cs typeface="Lexend"/>
                <a:sym typeface="Lexend"/>
                <a:hlinkClick r:id="rId5"/>
              </a:rPr>
              <a:t>bit.ly/urbanisation23</a:t>
            </a:r>
            <a:r>
              <a:rPr lang="en" sz="12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rPr>
              <a:t>  </a:t>
            </a:r>
            <a:endParaRPr sz="1200">
              <a:solidFill>
                <a:srgbClr val="595959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8" name="Google Shape;78;p15"/>
          <p:cNvSpPr/>
          <p:nvPr/>
        </p:nvSpPr>
        <p:spPr>
          <a:xfrm>
            <a:off x="3324900" y="1711400"/>
            <a:ext cx="4955400" cy="2703300"/>
          </a:xfrm>
          <a:prstGeom prst="rect">
            <a:avLst/>
          </a:prstGeom>
          <a:solidFill>
            <a:srgbClr val="54C8C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I have learnt…</a:t>
            </a:r>
            <a:endParaRPr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exend"/>
              <a:buChar char="●"/>
            </a:pPr>
            <a:r>
              <a:rPr lang="en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exend"/>
              <a:buChar char="●"/>
            </a:pPr>
            <a:r>
              <a:rPr lang="en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exend"/>
              <a:buChar char="●"/>
            </a:pPr>
            <a:r>
              <a:rPr lang="en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exend"/>
              <a:buChar char="●"/>
            </a:pPr>
            <a:r>
              <a:rPr lang="en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exend"/>
              <a:buChar char="●"/>
            </a:pPr>
            <a:r>
              <a:rPr lang="en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exend"/>
              <a:buChar char="●"/>
            </a:pPr>
            <a:endParaRPr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/>
        </p:nvSpPr>
        <p:spPr>
          <a:xfrm>
            <a:off x="381000" y="393700"/>
            <a:ext cx="41910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HHVR Video 2</a:t>
            </a:r>
            <a:endParaRPr sz="380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393700" y="1028700"/>
            <a:ext cx="86067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View the following VR Video and take notes on the positive and negative impacts urbanisation has on the human experience.</a:t>
            </a:r>
            <a:endParaRPr sz="1600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538" y="1765775"/>
            <a:ext cx="2287224" cy="228722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6"/>
          <p:cNvSpPr txBox="1"/>
          <p:nvPr/>
        </p:nvSpPr>
        <p:spPr>
          <a:xfrm>
            <a:off x="312950" y="3992425"/>
            <a:ext cx="26544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rPr>
              <a:t>Shanghai, China</a:t>
            </a:r>
            <a:endParaRPr sz="1200">
              <a:solidFill>
                <a:srgbClr val="595959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latin typeface="Lexend"/>
                <a:ea typeface="Lexend"/>
                <a:cs typeface="Lexend"/>
                <a:sym typeface="Lexend"/>
                <a:hlinkClick r:id="rId5"/>
              </a:rPr>
              <a:t>bit.ly/chinavr360</a:t>
            </a:r>
            <a:r>
              <a:rPr lang="en" sz="12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 sz="1200">
              <a:solidFill>
                <a:srgbClr val="595959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graphicFrame>
        <p:nvGraphicFramePr>
          <p:cNvPr id="88" name="Google Shape;88;p16"/>
          <p:cNvGraphicFramePr/>
          <p:nvPr>
            <p:extLst>
              <p:ext uri="{D42A27DB-BD31-4B8C-83A1-F6EECF244321}">
                <p14:modId xmlns:p14="http://schemas.microsoft.com/office/powerpoint/2010/main" val="3812258844"/>
              </p:ext>
            </p:extLst>
          </p:nvPr>
        </p:nvGraphicFramePr>
        <p:xfrm>
          <a:off x="3072863" y="1765775"/>
          <a:ext cx="5102000" cy="2809375"/>
        </p:xfrm>
        <a:graphic>
          <a:graphicData uri="http://schemas.openxmlformats.org/drawingml/2006/table">
            <a:tbl>
              <a:tblPr>
                <a:noFill/>
                <a:tableStyleId>{D630A413-B53E-4132-A041-E1947E093503}</a:tableStyleId>
              </a:tblPr>
              <a:tblGrid>
                <a:gridCol w="255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8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Lexend"/>
                          <a:ea typeface="Lexend"/>
                          <a:cs typeface="Lexend"/>
                          <a:sym typeface="Lexend"/>
                        </a:rPr>
                        <a:t>Positive Impacts</a:t>
                      </a:r>
                      <a:endParaRPr dirty="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solidFill>
                      <a:srgbClr val="54C8C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Lexend"/>
                          <a:ea typeface="Lexend"/>
                          <a:cs typeface="Lexend"/>
                          <a:sym typeface="Lexend"/>
                        </a:rPr>
                        <a:t>Negative Impacts</a:t>
                      </a:r>
                      <a:endParaRPr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solidFill>
                      <a:srgbClr val="54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0775"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Lexend"/>
                        <a:buChar char="●"/>
                      </a:pPr>
                      <a:r>
                        <a:rPr lang="en">
                          <a:latin typeface="Lexend"/>
                          <a:ea typeface="Lexend"/>
                          <a:cs typeface="Lexend"/>
                          <a:sym typeface="Lexend"/>
                        </a:rPr>
                        <a:t> </a:t>
                      </a:r>
                      <a:endParaRPr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Lexend"/>
                        <a:buChar char="●"/>
                      </a:pPr>
                      <a:r>
                        <a:rPr lang="en">
                          <a:latin typeface="Lexend"/>
                          <a:ea typeface="Lexend"/>
                          <a:cs typeface="Lexend"/>
                          <a:sym typeface="Lexend"/>
                        </a:rPr>
                        <a:t> </a:t>
                      </a:r>
                      <a:endParaRPr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Lexend"/>
                        <a:buChar char="●"/>
                      </a:pPr>
                      <a:r>
                        <a:rPr lang="en">
                          <a:latin typeface="Lexend"/>
                          <a:ea typeface="Lexend"/>
                          <a:cs typeface="Lexend"/>
                          <a:sym typeface="Lexend"/>
                        </a:rPr>
                        <a:t> </a:t>
                      </a:r>
                      <a:endParaRPr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Lexend"/>
                        <a:buChar char="●"/>
                      </a:pPr>
                      <a:endParaRPr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Lexend"/>
                        <a:buChar char="●"/>
                      </a:pPr>
                      <a:r>
                        <a:rPr lang="en" dirty="0">
                          <a:latin typeface="Lexend"/>
                          <a:ea typeface="Lexend"/>
                          <a:cs typeface="Lexend"/>
                          <a:sym typeface="Lexend"/>
                        </a:rPr>
                        <a:t> </a:t>
                      </a:r>
                      <a:endParaRPr dirty="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Lexend"/>
                        <a:buChar char="●"/>
                      </a:pPr>
                      <a:r>
                        <a:rPr lang="en" dirty="0">
                          <a:latin typeface="Lexend"/>
                          <a:ea typeface="Lexend"/>
                          <a:cs typeface="Lexend"/>
                          <a:sym typeface="Lexend"/>
                        </a:rPr>
                        <a:t> </a:t>
                      </a:r>
                      <a:endParaRPr dirty="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Lexend"/>
                        <a:buChar char="●"/>
                      </a:pPr>
                      <a:r>
                        <a:rPr lang="en" dirty="0">
                          <a:latin typeface="Lexend"/>
                          <a:ea typeface="Lexend"/>
                          <a:cs typeface="Lexend"/>
                          <a:sym typeface="Lexend"/>
                        </a:rPr>
                        <a:t> </a:t>
                      </a:r>
                      <a:endParaRPr dirty="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Lexend"/>
                        <a:buChar char="●"/>
                      </a:pPr>
                      <a:endParaRPr dirty="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/>
        </p:nvSpPr>
        <p:spPr>
          <a:xfrm>
            <a:off x="381000" y="393700"/>
            <a:ext cx="7899300" cy="6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40 Years of Urbanisation</a:t>
            </a:r>
            <a:endParaRPr sz="380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393700" y="1028700"/>
            <a:ext cx="78993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View the following video and answer the questions on the next page.</a:t>
            </a:r>
            <a:endParaRPr sz="1600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" name="Online Media 1" title="40 Years of Urbanization Captured by Google Earth">
            <a:hlinkClick r:id="" action="ppaction://media"/>
            <a:extLst>
              <a:ext uri="{FF2B5EF4-FFF2-40B4-BE49-F238E27FC236}">
                <a16:creationId xmlns:a16="http://schemas.microsoft.com/office/drawing/2014/main" id="{80C80185-B0B9-A96E-F79F-C50B962CE94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727599" y="1535901"/>
            <a:ext cx="5688801" cy="3213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/>
        </p:nvSpPr>
        <p:spPr>
          <a:xfrm>
            <a:off x="381000" y="393700"/>
            <a:ext cx="7899300" cy="6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80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40 Years of Urbanisation</a:t>
            </a:r>
            <a:endParaRPr sz="380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3" name="Google Shape;103;p18"/>
          <p:cNvSpPr/>
          <p:nvPr/>
        </p:nvSpPr>
        <p:spPr>
          <a:xfrm>
            <a:off x="3060550" y="1443000"/>
            <a:ext cx="2437200" cy="327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04" name="Google Shape;104;p18"/>
          <p:cNvSpPr/>
          <p:nvPr/>
        </p:nvSpPr>
        <p:spPr>
          <a:xfrm>
            <a:off x="5612800" y="1443000"/>
            <a:ext cx="2437200" cy="327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05" name="Google Shape;105;p18"/>
          <p:cNvSpPr/>
          <p:nvPr/>
        </p:nvSpPr>
        <p:spPr>
          <a:xfrm>
            <a:off x="523300" y="1443000"/>
            <a:ext cx="2437200" cy="327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06" name="Google Shape;106;p18"/>
          <p:cNvSpPr txBox="1"/>
          <p:nvPr/>
        </p:nvSpPr>
        <p:spPr>
          <a:xfrm>
            <a:off x="3051700" y="1438075"/>
            <a:ext cx="2437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How might these changes have </a:t>
            </a:r>
            <a:r>
              <a:rPr lang="en" sz="11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impacted </a:t>
            </a:r>
            <a:r>
              <a:rPr lang="en" sz="11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people over time?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7" name="Google Shape;107;p18"/>
          <p:cNvSpPr txBox="1"/>
          <p:nvPr/>
        </p:nvSpPr>
        <p:spPr>
          <a:xfrm>
            <a:off x="5612800" y="1438075"/>
            <a:ext cx="2437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Why </a:t>
            </a:r>
            <a:r>
              <a:rPr lang="en" sz="11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do you think urbanisation has happened in these cities? 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8" name="Google Shape;108;p18"/>
          <p:cNvSpPr txBox="1"/>
          <p:nvPr/>
        </p:nvSpPr>
        <p:spPr>
          <a:xfrm>
            <a:off x="538300" y="1438075"/>
            <a:ext cx="2407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What </a:t>
            </a:r>
            <a:r>
              <a:rPr lang="en" sz="11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changes </a:t>
            </a:r>
            <a:r>
              <a:rPr lang="en" sz="11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did you notice in each city from 1984 to now?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/>
          <p:nvPr/>
        </p:nvSpPr>
        <p:spPr>
          <a:xfrm>
            <a:off x="381000" y="393700"/>
            <a:ext cx="7899300" cy="6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My Definition</a:t>
            </a:r>
            <a:endParaRPr sz="380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5" name="Google Shape;115;p19"/>
          <p:cNvSpPr/>
          <p:nvPr/>
        </p:nvSpPr>
        <p:spPr>
          <a:xfrm>
            <a:off x="523300" y="1443000"/>
            <a:ext cx="7591800" cy="327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 Light"/>
                <a:ea typeface="Lexend Light"/>
                <a:cs typeface="Lexend Light"/>
                <a:sym typeface="Lexend Light"/>
              </a:rPr>
              <a:t>Write your definition here.</a:t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393700" y="1028700"/>
            <a:ext cx="78993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In two sentences, write your own definition of ‘urbanisation’. </a:t>
            </a:r>
            <a:endParaRPr sz="1600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78D7D82A05AF46A3813CC4746020EE" ma:contentTypeVersion="15" ma:contentTypeDescription="Create a new document." ma:contentTypeScope="" ma:versionID="eb0701ad750b93e2bac018fcca5ac311">
  <xsd:schema xmlns:xsd="http://www.w3.org/2001/XMLSchema" xmlns:xs="http://www.w3.org/2001/XMLSchema" xmlns:p="http://schemas.microsoft.com/office/2006/metadata/properties" xmlns:ns2="6acfb8c9-04c0-42b8-bd12-b499039053bd" xmlns:ns3="0d428a07-af55-49e5-a5bc-84a3e5008842" targetNamespace="http://schemas.microsoft.com/office/2006/metadata/properties" ma:root="true" ma:fieldsID="3cb7070e0d67a0aa7cdd89300f911528" ns2:_="" ns3:_="">
    <xsd:import namespace="6acfb8c9-04c0-42b8-bd12-b499039053bd"/>
    <xsd:import namespace="0d428a07-af55-49e5-a5bc-84a3e50088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cfb8c9-04c0-42b8-bd12-b499039053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2ee2c2a-7de1-485c-a059-145b4e502d0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428a07-af55-49e5-a5bc-84a3e500884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8d38f35-fa6f-42b1-a448-f5eb7172ef83}" ma:internalName="TaxCatchAll" ma:showField="CatchAllData" ma:web="0d428a07-af55-49e5-a5bc-84a3e50088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d428a07-af55-49e5-a5bc-84a3e5008842" xsi:nil="true"/>
    <lcf76f155ced4ddcb4097134ff3c332f xmlns="6acfb8c9-04c0-42b8-bd12-b499039053b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ED8DD4D-4586-40B7-A34E-7CA4857B99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cfb8c9-04c0-42b8-bd12-b499039053bd"/>
    <ds:schemaRef ds:uri="0d428a07-af55-49e5-a5bc-84a3e50088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D96CB8-4E7F-4AEF-AEA7-9348B50485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0E2744-41F5-4164-97E3-B46D5C9E1352}">
  <ds:schemaRefs>
    <ds:schemaRef ds:uri="6acfb8c9-04c0-42b8-bd12-b499039053bd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terms/"/>
    <ds:schemaRef ds:uri="0d428a07-af55-49e5-a5bc-84a3e5008842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184</Words>
  <Application>Microsoft Office PowerPoint</Application>
  <PresentationFormat>On-screen Show (16:9)</PresentationFormat>
  <Paragraphs>36</Paragraphs>
  <Slides>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Lexend Light</vt:lpstr>
      <vt:lpstr>Lexend</vt:lpstr>
      <vt:lpstr>Arial</vt:lpstr>
      <vt:lpstr>Poppins SemiBold</vt:lpstr>
      <vt:lpstr>Poppins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Urbanisation and future cities student digital notebook</dc:title>
  <dc:creator>Lumination</dc:creator>
  <cp:lastModifiedBy>N'Diaye, Abigail (ICT Strategy and Operations)</cp:lastModifiedBy>
  <cp:revision>2</cp:revision>
  <dcterms:modified xsi:type="dcterms:W3CDTF">2024-08-30T13:15:51Z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0x0101000278D7D82A05AF46A3813CC4746020EE</vt:lpwstr>
  </property>
  <property fmtid="{D5CDD505-2E9C-101B-9397-08002B2CF9AE}" pid="3" name="MediaServiceImageTags">
    <vt:lpwstr/>
  </property>
</Properties>
</file>