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embeddedFontLst>
    <p:embeddedFont>
      <p:font typeface="Lexend" panose="020B0604020202020204" charset="0"/>
      <p:regular r:id="rId16"/>
      <p:bold r:id="rId17"/>
    </p:embeddedFont>
    <p:embeddedFont>
      <p:font typeface="Lexend Light" panose="020B0604020202020204" charset="0"/>
      <p:regular r:id="rId18"/>
      <p:bold r:id="rId19"/>
    </p:embeddedFont>
    <p:embeddedFont>
      <p:font typeface="Lexend Medium" panose="020B0604020202020204" charset="0"/>
      <p:regular r:id="rId20"/>
      <p:bold r:id="rId21"/>
    </p:embeddedFont>
    <p:embeddedFont>
      <p:font typeface="Lexend Thin" panose="020B0604020202020204" charset="0"/>
      <p:regular r:id="rId22"/>
      <p:bold r:id="rId23"/>
    </p:embeddedFont>
    <p:embeddedFont>
      <p:font typeface="Poppins" panose="00000500000000000000" pitchFamily="2" charset="0"/>
      <p:regular r:id="rId24"/>
      <p:bold r:id="rId25"/>
      <p:italic r:id="rId26"/>
      <p:boldItalic r:id="rId27"/>
    </p:embeddedFont>
    <p:embeddedFont>
      <p:font typeface="Poppins SemiBold" panose="00000700000000000000"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ic Operations and Reform)" userId="aa00991d-3807-4e98-92d9-493e0e2f6ab8" providerId="ADAL" clId="{B1D90440-8F6B-4B95-9FD2-191372E58CDD}"/>
    <pc:docChg chg="custSel modSld">
      <pc:chgData name="N'Diaye, Abigail (ICT Strategic Operations and Reform)" userId="aa00991d-3807-4e98-92d9-493e0e2f6ab8" providerId="ADAL" clId="{B1D90440-8F6B-4B95-9FD2-191372E58CDD}" dt="2024-07-30T01:50:56.102" v="12" actId="1076"/>
      <pc:docMkLst>
        <pc:docMk/>
      </pc:docMkLst>
      <pc:sldChg chg="delSp modSp mod setBg">
        <pc:chgData name="N'Diaye, Abigail (ICT Strategic Operations and Reform)" userId="aa00991d-3807-4e98-92d9-493e0e2f6ab8" providerId="ADAL" clId="{B1D90440-8F6B-4B95-9FD2-191372E58CDD}" dt="2024-07-30T01:50:56.102" v="12" actId="1076"/>
        <pc:sldMkLst>
          <pc:docMk/>
          <pc:sldMk cId="0" sldId="256"/>
        </pc:sldMkLst>
        <pc:spChg chg="del">
          <ac:chgData name="N'Diaye, Abigail (ICT Strategic Operations and Reform)" userId="aa00991d-3807-4e98-92d9-493e0e2f6ab8" providerId="ADAL" clId="{B1D90440-8F6B-4B95-9FD2-191372E58CDD}" dt="2024-07-30T01:50:36.846" v="6" actId="478"/>
          <ac:spMkLst>
            <pc:docMk/>
            <pc:sldMk cId="0" sldId="256"/>
            <ac:spMk id="54" creationId="{00000000-0000-0000-0000-000000000000}"/>
          </ac:spMkLst>
        </pc:spChg>
        <pc:spChg chg="mod">
          <ac:chgData name="N'Diaye, Abigail (ICT Strategic Operations and Reform)" userId="aa00991d-3807-4e98-92d9-493e0e2f6ab8" providerId="ADAL" clId="{B1D90440-8F6B-4B95-9FD2-191372E58CDD}" dt="2024-07-30T01:50:53.959" v="11" actId="1076"/>
          <ac:spMkLst>
            <pc:docMk/>
            <pc:sldMk cId="0" sldId="256"/>
            <ac:spMk id="57" creationId="{00000000-0000-0000-0000-000000000000}"/>
          </ac:spMkLst>
        </pc:spChg>
        <pc:spChg chg="mod">
          <ac:chgData name="N'Diaye, Abigail (ICT Strategic Operations and Reform)" userId="aa00991d-3807-4e98-92d9-493e0e2f6ab8" providerId="ADAL" clId="{B1D90440-8F6B-4B95-9FD2-191372E58CDD}" dt="2024-07-30T01:50:56.102" v="12" actId="1076"/>
          <ac:spMkLst>
            <pc:docMk/>
            <pc:sldMk cId="0" sldId="256"/>
            <ac:spMk id="59" creationId="{00000000-0000-0000-0000-000000000000}"/>
          </ac:spMkLst>
        </pc:spChg>
        <pc:picChg chg="del">
          <ac:chgData name="N'Diaye, Abigail (ICT Strategic Operations and Reform)" userId="aa00991d-3807-4e98-92d9-493e0e2f6ab8" providerId="ADAL" clId="{B1D90440-8F6B-4B95-9FD2-191372E58CDD}" dt="2024-07-30T01:50:36.030" v="5" actId="478"/>
          <ac:picMkLst>
            <pc:docMk/>
            <pc:sldMk cId="0" sldId="256"/>
            <ac:picMk id="55" creationId="{00000000-0000-0000-0000-000000000000}"/>
          </ac:picMkLst>
        </pc:picChg>
        <pc:picChg chg="del">
          <ac:chgData name="N'Diaye, Abigail (ICT Strategic Operations and Reform)" userId="aa00991d-3807-4e98-92d9-493e0e2f6ab8" providerId="ADAL" clId="{B1D90440-8F6B-4B95-9FD2-191372E58CDD}" dt="2024-07-30T01:50:37.590" v="7" actId="478"/>
          <ac:picMkLst>
            <pc:docMk/>
            <pc:sldMk cId="0" sldId="256"/>
            <ac:picMk id="56" creationId="{00000000-0000-0000-0000-000000000000}"/>
          </ac:picMkLst>
        </pc:picChg>
        <pc:picChg chg="del">
          <ac:chgData name="N'Diaye, Abigail (ICT Strategic Operations and Reform)" userId="aa00991d-3807-4e98-92d9-493e0e2f6ab8" providerId="ADAL" clId="{B1D90440-8F6B-4B95-9FD2-191372E58CDD}" dt="2024-07-30T01:50:35.390" v="4" actId="478"/>
          <ac:picMkLst>
            <pc:docMk/>
            <pc:sldMk cId="0" sldId="256"/>
            <ac:picMk id="58" creationId="{00000000-0000-0000-0000-000000000000}"/>
          </ac:picMkLst>
        </pc:picChg>
      </pc:sldChg>
    </pc:docChg>
  </pc:docChgLst>
  <pc:docChgLst>
    <pc:chgData name="N'Diaye, Abigail (ICT Strategy and Operations)" userId="aa00991d-3807-4e98-92d9-493e0e2f6ab8" providerId="ADAL" clId="{70DB6CA1-6AE2-4C4E-9B27-96526AF8959C}"/>
    <pc:docChg chg="custSel modSld">
      <pc:chgData name="N'Diaye, Abigail (ICT Strategy and Operations)" userId="aa00991d-3807-4e98-92d9-493e0e2f6ab8" providerId="ADAL" clId="{70DB6CA1-6AE2-4C4E-9B27-96526AF8959C}" dt="2024-08-27T00:48:38.421" v="9" actId="478"/>
      <pc:docMkLst>
        <pc:docMk/>
      </pc:docMkLst>
      <pc:sldChg chg="delSp mod">
        <pc:chgData name="N'Diaye, Abigail (ICT Strategy and Operations)" userId="aa00991d-3807-4e98-92d9-493e0e2f6ab8" providerId="ADAL" clId="{70DB6CA1-6AE2-4C4E-9B27-96526AF8959C}" dt="2024-08-27T00:48:15.416" v="0" actId="478"/>
        <pc:sldMkLst>
          <pc:docMk/>
          <pc:sldMk cId="0" sldId="257"/>
        </pc:sldMkLst>
        <pc:picChg chg="del">
          <ac:chgData name="N'Diaye, Abigail (ICT Strategy and Operations)" userId="aa00991d-3807-4e98-92d9-493e0e2f6ab8" providerId="ADAL" clId="{70DB6CA1-6AE2-4C4E-9B27-96526AF8959C}" dt="2024-08-27T00:48:15.416" v="0" actId="478"/>
          <ac:picMkLst>
            <pc:docMk/>
            <pc:sldMk cId="0" sldId="257"/>
            <ac:picMk id="66" creationId="{00000000-0000-0000-0000-000000000000}"/>
          </ac:picMkLst>
        </pc:picChg>
      </pc:sldChg>
      <pc:sldChg chg="delSp mod">
        <pc:chgData name="N'Diaye, Abigail (ICT Strategy and Operations)" userId="aa00991d-3807-4e98-92d9-493e0e2f6ab8" providerId="ADAL" clId="{70DB6CA1-6AE2-4C4E-9B27-96526AF8959C}" dt="2024-08-27T00:48:17.684" v="1" actId="478"/>
        <pc:sldMkLst>
          <pc:docMk/>
          <pc:sldMk cId="0" sldId="258"/>
        </pc:sldMkLst>
        <pc:picChg chg="del">
          <ac:chgData name="N'Diaye, Abigail (ICT Strategy and Operations)" userId="aa00991d-3807-4e98-92d9-493e0e2f6ab8" providerId="ADAL" clId="{70DB6CA1-6AE2-4C4E-9B27-96526AF8959C}" dt="2024-08-27T00:48:17.684" v="1" actId="478"/>
          <ac:picMkLst>
            <pc:docMk/>
            <pc:sldMk cId="0" sldId="258"/>
            <ac:picMk id="77" creationId="{00000000-0000-0000-0000-000000000000}"/>
          </ac:picMkLst>
        </pc:picChg>
      </pc:sldChg>
      <pc:sldChg chg="delSp mod">
        <pc:chgData name="N'Diaye, Abigail (ICT Strategy and Operations)" userId="aa00991d-3807-4e98-92d9-493e0e2f6ab8" providerId="ADAL" clId="{70DB6CA1-6AE2-4C4E-9B27-96526AF8959C}" dt="2024-08-27T00:48:19.932" v="2" actId="478"/>
        <pc:sldMkLst>
          <pc:docMk/>
          <pc:sldMk cId="0" sldId="259"/>
        </pc:sldMkLst>
        <pc:picChg chg="del">
          <ac:chgData name="N'Diaye, Abigail (ICT Strategy and Operations)" userId="aa00991d-3807-4e98-92d9-493e0e2f6ab8" providerId="ADAL" clId="{70DB6CA1-6AE2-4C4E-9B27-96526AF8959C}" dt="2024-08-27T00:48:19.932" v="2" actId="478"/>
          <ac:picMkLst>
            <pc:docMk/>
            <pc:sldMk cId="0" sldId="259"/>
            <ac:picMk id="100" creationId="{00000000-0000-0000-0000-000000000000}"/>
          </ac:picMkLst>
        </pc:picChg>
      </pc:sldChg>
      <pc:sldChg chg="delSp mod">
        <pc:chgData name="N'Diaye, Abigail (ICT Strategy and Operations)" userId="aa00991d-3807-4e98-92d9-493e0e2f6ab8" providerId="ADAL" clId="{70DB6CA1-6AE2-4C4E-9B27-96526AF8959C}" dt="2024-08-27T00:48:22.428" v="3" actId="478"/>
        <pc:sldMkLst>
          <pc:docMk/>
          <pc:sldMk cId="0" sldId="260"/>
        </pc:sldMkLst>
        <pc:picChg chg="del">
          <ac:chgData name="N'Diaye, Abigail (ICT Strategy and Operations)" userId="aa00991d-3807-4e98-92d9-493e0e2f6ab8" providerId="ADAL" clId="{70DB6CA1-6AE2-4C4E-9B27-96526AF8959C}" dt="2024-08-27T00:48:22.428" v="3" actId="478"/>
          <ac:picMkLst>
            <pc:docMk/>
            <pc:sldMk cId="0" sldId="260"/>
            <ac:picMk id="116" creationId="{00000000-0000-0000-0000-000000000000}"/>
          </ac:picMkLst>
        </pc:picChg>
      </pc:sldChg>
      <pc:sldChg chg="delSp mod">
        <pc:chgData name="N'Diaye, Abigail (ICT Strategy and Operations)" userId="aa00991d-3807-4e98-92d9-493e0e2f6ab8" providerId="ADAL" clId="{70DB6CA1-6AE2-4C4E-9B27-96526AF8959C}" dt="2024-08-27T00:48:25.197" v="4" actId="478"/>
        <pc:sldMkLst>
          <pc:docMk/>
          <pc:sldMk cId="0" sldId="261"/>
        </pc:sldMkLst>
        <pc:picChg chg="del">
          <ac:chgData name="N'Diaye, Abigail (ICT Strategy and Operations)" userId="aa00991d-3807-4e98-92d9-493e0e2f6ab8" providerId="ADAL" clId="{70DB6CA1-6AE2-4C4E-9B27-96526AF8959C}" dt="2024-08-27T00:48:25.197" v="4" actId="478"/>
          <ac:picMkLst>
            <pc:docMk/>
            <pc:sldMk cId="0" sldId="261"/>
            <ac:picMk id="127" creationId="{00000000-0000-0000-0000-000000000000}"/>
          </ac:picMkLst>
        </pc:picChg>
      </pc:sldChg>
      <pc:sldChg chg="delSp mod">
        <pc:chgData name="N'Diaye, Abigail (ICT Strategy and Operations)" userId="aa00991d-3807-4e98-92d9-493e0e2f6ab8" providerId="ADAL" clId="{70DB6CA1-6AE2-4C4E-9B27-96526AF8959C}" dt="2024-08-27T00:48:27.530" v="5" actId="478"/>
        <pc:sldMkLst>
          <pc:docMk/>
          <pc:sldMk cId="0" sldId="262"/>
        </pc:sldMkLst>
        <pc:picChg chg="del">
          <ac:chgData name="N'Diaye, Abigail (ICT Strategy and Operations)" userId="aa00991d-3807-4e98-92d9-493e0e2f6ab8" providerId="ADAL" clId="{70DB6CA1-6AE2-4C4E-9B27-96526AF8959C}" dt="2024-08-27T00:48:27.530" v="5" actId="478"/>
          <ac:picMkLst>
            <pc:docMk/>
            <pc:sldMk cId="0" sldId="262"/>
            <ac:picMk id="134" creationId="{00000000-0000-0000-0000-000000000000}"/>
          </ac:picMkLst>
        </pc:picChg>
      </pc:sldChg>
      <pc:sldChg chg="delSp mod">
        <pc:chgData name="N'Diaye, Abigail (ICT Strategy and Operations)" userId="aa00991d-3807-4e98-92d9-493e0e2f6ab8" providerId="ADAL" clId="{70DB6CA1-6AE2-4C4E-9B27-96526AF8959C}" dt="2024-08-27T00:48:30.420" v="6" actId="478"/>
        <pc:sldMkLst>
          <pc:docMk/>
          <pc:sldMk cId="0" sldId="263"/>
        </pc:sldMkLst>
        <pc:picChg chg="del">
          <ac:chgData name="N'Diaye, Abigail (ICT Strategy and Operations)" userId="aa00991d-3807-4e98-92d9-493e0e2f6ab8" providerId="ADAL" clId="{70DB6CA1-6AE2-4C4E-9B27-96526AF8959C}" dt="2024-08-27T00:48:30.420" v="6" actId="478"/>
          <ac:picMkLst>
            <pc:docMk/>
            <pc:sldMk cId="0" sldId="263"/>
            <ac:picMk id="145" creationId="{00000000-0000-0000-0000-000000000000}"/>
          </ac:picMkLst>
        </pc:picChg>
      </pc:sldChg>
      <pc:sldChg chg="delSp mod">
        <pc:chgData name="N'Diaye, Abigail (ICT Strategy and Operations)" userId="aa00991d-3807-4e98-92d9-493e0e2f6ab8" providerId="ADAL" clId="{70DB6CA1-6AE2-4C4E-9B27-96526AF8959C}" dt="2024-08-27T00:48:32.596" v="7" actId="478"/>
        <pc:sldMkLst>
          <pc:docMk/>
          <pc:sldMk cId="0" sldId="264"/>
        </pc:sldMkLst>
        <pc:picChg chg="del">
          <ac:chgData name="N'Diaye, Abigail (ICT Strategy and Operations)" userId="aa00991d-3807-4e98-92d9-493e0e2f6ab8" providerId="ADAL" clId="{70DB6CA1-6AE2-4C4E-9B27-96526AF8959C}" dt="2024-08-27T00:48:32.596" v="7" actId="478"/>
          <ac:picMkLst>
            <pc:docMk/>
            <pc:sldMk cId="0" sldId="264"/>
            <ac:picMk id="159" creationId="{00000000-0000-0000-0000-000000000000}"/>
          </ac:picMkLst>
        </pc:picChg>
      </pc:sldChg>
      <pc:sldChg chg="delSp mod">
        <pc:chgData name="N'Diaye, Abigail (ICT Strategy and Operations)" userId="aa00991d-3807-4e98-92d9-493e0e2f6ab8" providerId="ADAL" clId="{70DB6CA1-6AE2-4C4E-9B27-96526AF8959C}" dt="2024-08-27T00:48:35.420" v="8" actId="478"/>
        <pc:sldMkLst>
          <pc:docMk/>
          <pc:sldMk cId="0" sldId="265"/>
        </pc:sldMkLst>
        <pc:picChg chg="del">
          <ac:chgData name="N'Diaye, Abigail (ICT Strategy and Operations)" userId="aa00991d-3807-4e98-92d9-493e0e2f6ab8" providerId="ADAL" clId="{70DB6CA1-6AE2-4C4E-9B27-96526AF8959C}" dt="2024-08-27T00:48:35.420" v="8" actId="478"/>
          <ac:picMkLst>
            <pc:docMk/>
            <pc:sldMk cId="0" sldId="265"/>
            <ac:picMk id="170" creationId="{00000000-0000-0000-0000-000000000000}"/>
          </ac:picMkLst>
        </pc:picChg>
      </pc:sldChg>
      <pc:sldChg chg="delSp mod">
        <pc:chgData name="N'Diaye, Abigail (ICT Strategy and Operations)" userId="aa00991d-3807-4e98-92d9-493e0e2f6ab8" providerId="ADAL" clId="{70DB6CA1-6AE2-4C4E-9B27-96526AF8959C}" dt="2024-08-27T00:48:38.421" v="9" actId="478"/>
        <pc:sldMkLst>
          <pc:docMk/>
          <pc:sldMk cId="0" sldId="266"/>
        </pc:sldMkLst>
        <pc:picChg chg="del">
          <ac:chgData name="N'Diaye, Abigail (ICT Strategy and Operations)" userId="aa00991d-3807-4e98-92d9-493e0e2f6ab8" providerId="ADAL" clId="{70DB6CA1-6AE2-4C4E-9B27-96526AF8959C}" dt="2024-08-27T00:48:38.421" v="9" actId="478"/>
          <ac:picMkLst>
            <pc:docMk/>
            <pc:sldMk cId="0" sldId="266"/>
            <ac:picMk id="18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139db553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139db553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139db553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7139db553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22a5d37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22a5d37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c72f9c51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c72f9c51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a08e7ed72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a08e7ed72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08e7ed7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08e7ed7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9086477e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c9086477e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a08e7ed720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a08e7ed720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9086477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9086477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7139db553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7139db55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video" Target="https://www.youtube.com/embed/VGA4NrqqYiU?feature=oembed" TargetMode="External"/><Relationship Id="rId6" Type="http://schemas.openxmlformats.org/officeDocument/2006/relationships/image" Target="../media/image3.png"/><Relationship Id="rId5" Type="http://schemas.openxmlformats.org/officeDocument/2006/relationships/hyperlink" Target="https://www.youtube.com/watch?v=VGA4NrqqYiU"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ideo" Target="https://www.youtube.com/embed/9D05ej8u-gU?feature=oembed" TargetMode="External"/><Relationship Id="rId6" Type="http://schemas.openxmlformats.org/officeDocument/2006/relationships/hyperlink" Target="https://www.youtube.com/watch?v=9D05ej8u-gU"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AYFDN2DSVgc" TargetMode="External"/><Relationship Id="rId3" Type="http://schemas.openxmlformats.org/officeDocument/2006/relationships/slideLayout" Target="../slideLayouts/slideLayout3.xml"/><Relationship Id="rId7" Type="http://schemas.openxmlformats.org/officeDocument/2006/relationships/hyperlink" Target="https://www.youtube.com/watch?v=-mQ41yA6LaA" TargetMode="External"/><Relationship Id="rId2" Type="http://schemas.openxmlformats.org/officeDocument/2006/relationships/video" Target="https://www.youtube.com/embed/AYFDN2DSVgc?feature=oembed" TargetMode="External"/><Relationship Id="rId1" Type="http://schemas.openxmlformats.org/officeDocument/2006/relationships/video" Target="https://www.youtube.com/embed/-mQ41yA6LaA?feature=oembed" TargetMode="Externa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notesSlide" Target="../notesSlides/notesSlide8.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7" name="Google Shape;57;p13"/>
          <p:cNvSpPr txBox="1"/>
          <p:nvPr/>
        </p:nvSpPr>
        <p:spPr>
          <a:xfrm>
            <a:off x="367900" y="1078650"/>
            <a:ext cx="43518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dirty="0">
                <a:solidFill>
                  <a:srgbClr val="EEEEEE"/>
                </a:solidFill>
                <a:latin typeface="Poppins"/>
                <a:ea typeface="Poppins"/>
                <a:cs typeface="Poppins"/>
                <a:sym typeface="Poppins"/>
              </a:rPr>
              <a:t>TEACHING DECK</a:t>
            </a:r>
            <a:r>
              <a:rPr lang="en" sz="1000" dirty="0">
                <a:solidFill>
                  <a:srgbClr val="EEEEEE"/>
                </a:solidFill>
                <a:latin typeface="Poppins"/>
                <a:ea typeface="Poppins"/>
                <a:cs typeface="Poppins"/>
                <a:sym typeface="Poppins"/>
              </a:rPr>
              <a:t> </a:t>
            </a:r>
            <a:br>
              <a:rPr lang="en" sz="1000" dirty="0">
                <a:solidFill>
                  <a:srgbClr val="FFFFFF"/>
                </a:solidFill>
                <a:latin typeface="Poppins"/>
                <a:ea typeface="Poppins"/>
                <a:cs typeface="Poppins"/>
                <a:sym typeface="Poppins"/>
              </a:rPr>
            </a:br>
            <a:br>
              <a:rPr lang="en" sz="1000" dirty="0">
                <a:solidFill>
                  <a:srgbClr val="FFFFFF"/>
                </a:solidFill>
                <a:latin typeface="Poppins"/>
                <a:ea typeface="Poppins"/>
                <a:cs typeface="Poppins"/>
                <a:sym typeface="Poppins"/>
              </a:rPr>
            </a:br>
            <a:r>
              <a:rPr lang="en" sz="3900" dirty="0">
                <a:solidFill>
                  <a:schemeClr val="lt1"/>
                </a:solidFill>
                <a:latin typeface="Poppins SemiBold"/>
                <a:ea typeface="Poppins SemiBold"/>
                <a:cs typeface="Poppins SemiBold"/>
                <a:sym typeface="Poppins SemiBold"/>
              </a:rPr>
              <a:t>Cosmic archaeology: the age of the universe</a:t>
            </a:r>
            <a:endParaRPr sz="3900" dirty="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367900" y="4305900"/>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100" dirty="0">
                <a:solidFill>
                  <a:srgbClr val="FFFFFF"/>
                </a:solidFill>
                <a:latin typeface="Poppins"/>
                <a:ea typeface="Poppins"/>
                <a:cs typeface="Poppins"/>
                <a:sym typeface="Poppins"/>
              </a:rPr>
              <a:t>Learn about the features and scale of the universe through research and handheld VR.</a:t>
            </a:r>
            <a:endParaRPr sz="3700" dirty="0">
              <a:solidFill>
                <a:schemeClr val="lt1"/>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2"/>
          <p:cNvSpPr/>
          <p:nvPr/>
        </p:nvSpPr>
        <p:spPr>
          <a:xfrm>
            <a:off x="463375" y="1474850"/>
            <a:ext cx="3165300" cy="2351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68" name="Google Shape;168;p22"/>
          <p:cNvSpPr txBox="1"/>
          <p:nvPr/>
        </p:nvSpPr>
        <p:spPr>
          <a:xfrm>
            <a:off x="337150" y="393600"/>
            <a:ext cx="6387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Research and Reflection:</a:t>
            </a:r>
            <a:endParaRPr sz="3800">
              <a:solidFill>
                <a:srgbClr val="0A7982"/>
              </a:solidFill>
              <a:latin typeface="Poppins SemiBold"/>
              <a:ea typeface="Poppins SemiBold"/>
              <a:cs typeface="Poppins SemiBold"/>
              <a:sym typeface="Poppins SemiBold"/>
            </a:endParaRPr>
          </a:p>
        </p:txBody>
      </p:sp>
      <p:sp>
        <p:nvSpPr>
          <p:cNvPr id="169" name="Google Shape;169;p22"/>
          <p:cNvSpPr txBox="1"/>
          <p:nvPr/>
        </p:nvSpPr>
        <p:spPr>
          <a:xfrm>
            <a:off x="393700" y="1028700"/>
            <a:ext cx="7731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Research and reflect on the following questions in your digital notebook.</a:t>
            </a:r>
            <a:endParaRPr sz="1600">
              <a:solidFill>
                <a:srgbClr val="0A7982"/>
              </a:solidFill>
              <a:latin typeface="Poppins"/>
              <a:ea typeface="Poppins"/>
              <a:cs typeface="Poppins"/>
              <a:sym typeface="Poppins"/>
            </a:endParaRPr>
          </a:p>
        </p:txBody>
      </p:sp>
      <p:sp>
        <p:nvSpPr>
          <p:cNvPr id="171" name="Google Shape;171;p22"/>
          <p:cNvSpPr/>
          <p:nvPr/>
        </p:nvSpPr>
        <p:spPr>
          <a:xfrm>
            <a:off x="4190875" y="1474850"/>
            <a:ext cx="3165300" cy="2351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72" name="Google Shape;172;p22"/>
          <p:cNvSpPr txBox="1"/>
          <p:nvPr/>
        </p:nvSpPr>
        <p:spPr>
          <a:xfrm>
            <a:off x="463375" y="1474850"/>
            <a:ext cx="2805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A7982"/>
                </a:solidFill>
                <a:latin typeface="Lexend Light"/>
                <a:ea typeface="Lexend Light"/>
                <a:cs typeface="Lexend Light"/>
                <a:sym typeface="Lexend Light"/>
              </a:rPr>
              <a:t>What is Cosmic Background Microwave Radiation?</a:t>
            </a:r>
            <a:endParaRPr>
              <a:solidFill>
                <a:schemeClr val="dk2"/>
              </a:solidFill>
            </a:endParaRPr>
          </a:p>
        </p:txBody>
      </p:sp>
      <p:sp>
        <p:nvSpPr>
          <p:cNvPr id="173" name="Google Shape;173;p22"/>
          <p:cNvSpPr txBox="1"/>
          <p:nvPr/>
        </p:nvSpPr>
        <p:spPr>
          <a:xfrm>
            <a:off x="4190875" y="1474850"/>
            <a:ext cx="3165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A7982"/>
                </a:solidFill>
                <a:latin typeface="Lexend Light"/>
                <a:ea typeface="Lexend Light"/>
                <a:cs typeface="Lexend Light"/>
                <a:sym typeface="Lexend Light"/>
              </a:rPr>
              <a:t>How does red shift and cosmic background microwave radiation provide evidence for the Big Bang theory?</a:t>
            </a:r>
            <a:endParaRPr sz="1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3"/>
          <p:cNvSpPr/>
          <p:nvPr/>
        </p:nvSpPr>
        <p:spPr>
          <a:xfrm>
            <a:off x="463375" y="1474850"/>
            <a:ext cx="8135100" cy="3464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79" name="Google Shape;179;p23"/>
          <p:cNvSpPr txBox="1"/>
          <p:nvPr/>
        </p:nvSpPr>
        <p:spPr>
          <a:xfrm>
            <a:off x="337150" y="393600"/>
            <a:ext cx="6387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Research and reflection:</a:t>
            </a:r>
            <a:endParaRPr sz="3800">
              <a:solidFill>
                <a:srgbClr val="0A7982"/>
              </a:solidFill>
              <a:latin typeface="Poppins SemiBold"/>
              <a:ea typeface="Poppins SemiBold"/>
              <a:cs typeface="Poppins SemiBold"/>
              <a:sym typeface="Poppins SemiBold"/>
            </a:endParaRPr>
          </a:p>
        </p:txBody>
      </p:sp>
      <p:sp>
        <p:nvSpPr>
          <p:cNvPr id="180" name="Google Shape;180;p23"/>
          <p:cNvSpPr txBox="1"/>
          <p:nvPr/>
        </p:nvSpPr>
        <p:spPr>
          <a:xfrm>
            <a:off x="393700" y="1028700"/>
            <a:ext cx="7731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Research and reflect on the following questions in your digital notebook.</a:t>
            </a:r>
            <a:endParaRPr sz="1600">
              <a:solidFill>
                <a:srgbClr val="0A7982"/>
              </a:solidFill>
              <a:latin typeface="Poppins"/>
              <a:ea typeface="Poppins"/>
              <a:cs typeface="Poppins"/>
              <a:sym typeface="Poppins"/>
            </a:endParaRPr>
          </a:p>
        </p:txBody>
      </p:sp>
      <p:sp>
        <p:nvSpPr>
          <p:cNvPr id="182" name="Google Shape;182;p23"/>
          <p:cNvSpPr txBox="1"/>
          <p:nvPr/>
        </p:nvSpPr>
        <p:spPr>
          <a:xfrm>
            <a:off x="463375" y="1474850"/>
            <a:ext cx="6482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A7982"/>
                </a:solidFill>
                <a:latin typeface="Lexend Light"/>
                <a:ea typeface="Lexend Light"/>
                <a:cs typeface="Lexend Light"/>
                <a:sym typeface="Lexend Light"/>
              </a:rPr>
              <a:t>How does the evidence, in your eyes, support the Big Bang theory?</a:t>
            </a:r>
            <a:endParaRPr sz="17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p:nvPr/>
        </p:nvSpPr>
        <p:spPr>
          <a:xfrm>
            <a:off x="381000" y="393700"/>
            <a:ext cx="8629800" cy="6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rgbClr val="0A7982"/>
                </a:solidFill>
                <a:latin typeface="Poppins SemiBold"/>
                <a:ea typeface="Poppins SemiBold"/>
                <a:cs typeface="Poppins SemiBold"/>
                <a:sym typeface="Poppins SemiBold"/>
              </a:rPr>
              <a:t>What do you know about the universe?</a:t>
            </a:r>
            <a:endParaRPr sz="3300">
              <a:solidFill>
                <a:srgbClr val="0A7982"/>
              </a:solidFill>
              <a:latin typeface="Poppins SemiBold"/>
              <a:ea typeface="Poppins SemiBold"/>
              <a:cs typeface="Poppins SemiBold"/>
              <a:sym typeface="Poppins SemiBold"/>
            </a:endParaRPr>
          </a:p>
        </p:txBody>
      </p:sp>
      <p:sp>
        <p:nvSpPr>
          <p:cNvPr id="65" name="Google Shape;65;p14"/>
          <p:cNvSpPr txBox="1"/>
          <p:nvPr/>
        </p:nvSpPr>
        <p:spPr>
          <a:xfrm>
            <a:off x="393700" y="1028700"/>
            <a:ext cx="8204100" cy="3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Collaboration board</a:t>
            </a:r>
            <a:endParaRPr sz="1600">
              <a:solidFill>
                <a:srgbClr val="0A798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p:nvPr/>
        </p:nvSpPr>
        <p:spPr>
          <a:xfrm>
            <a:off x="523300" y="1491900"/>
            <a:ext cx="35949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2" name="Google Shape;72;p15"/>
          <p:cNvSpPr txBox="1"/>
          <p:nvPr/>
        </p:nvSpPr>
        <p:spPr>
          <a:xfrm>
            <a:off x="523425" y="1512875"/>
            <a:ext cx="3594900" cy="5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What are some things you know about the Universe?</a:t>
            </a:r>
            <a:endParaRPr sz="1000">
              <a:solidFill>
                <a:schemeClr val="dk2"/>
              </a:solidFill>
              <a:latin typeface="Lexend Light"/>
              <a:ea typeface="Lexend Light"/>
              <a:cs typeface="Lexend Light"/>
              <a:sym typeface="Lexend Light"/>
            </a:endParaRPr>
          </a:p>
        </p:txBody>
      </p:sp>
      <p:sp>
        <p:nvSpPr>
          <p:cNvPr id="73" name="Google Shape;73;p15"/>
          <p:cNvSpPr/>
          <p:nvPr/>
        </p:nvSpPr>
        <p:spPr>
          <a:xfrm>
            <a:off x="4401850" y="1491900"/>
            <a:ext cx="35949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4" name="Google Shape;74;p15"/>
          <p:cNvSpPr txBox="1"/>
          <p:nvPr/>
        </p:nvSpPr>
        <p:spPr>
          <a:xfrm>
            <a:off x="4401850" y="1512875"/>
            <a:ext cx="35949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What would you like to find out about?</a:t>
            </a:r>
            <a:endParaRPr sz="1000">
              <a:solidFill>
                <a:schemeClr val="dk2"/>
              </a:solidFill>
              <a:latin typeface="Lexend Light"/>
              <a:ea typeface="Lexend Light"/>
              <a:cs typeface="Lexend Light"/>
              <a:sym typeface="Lexend Light"/>
            </a:endParaRPr>
          </a:p>
        </p:txBody>
      </p:sp>
      <p:sp>
        <p:nvSpPr>
          <p:cNvPr id="75" name="Google Shape;75;p15"/>
          <p:cNvSpPr txBox="1"/>
          <p:nvPr/>
        </p:nvSpPr>
        <p:spPr>
          <a:xfrm>
            <a:off x="381000" y="393700"/>
            <a:ext cx="8517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300">
                <a:solidFill>
                  <a:srgbClr val="0A7982"/>
                </a:solidFill>
                <a:latin typeface="Poppins SemiBold"/>
                <a:ea typeface="Poppins SemiBold"/>
                <a:cs typeface="Poppins SemiBold"/>
                <a:sym typeface="Poppins SemiBold"/>
              </a:rPr>
              <a:t>What do you know about the universe?</a:t>
            </a:r>
            <a:endParaRPr sz="3300">
              <a:solidFill>
                <a:srgbClr val="0A7982"/>
              </a:solidFill>
              <a:latin typeface="Poppins SemiBold"/>
              <a:ea typeface="Poppins SemiBold"/>
              <a:cs typeface="Poppins SemiBold"/>
              <a:sym typeface="Poppins SemiBold"/>
            </a:endParaRPr>
          </a:p>
          <a:p>
            <a:pPr marL="0" lvl="0" indent="0" algn="l" rtl="0">
              <a:spcBef>
                <a:spcPts val="0"/>
              </a:spcBef>
              <a:spcAft>
                <a:spcPts val="0"/>
              </a:spcAft>
              <a:buNone/>
            </a:pPr>
            <a:endParaRPr sz="3800">
              <a:solidFill>
                <a:srgbClr val="0A7982"/>
              </a:solidFill>
              <a:latin typeface="Poppins SemiBold"/>
              <a:ea typeface="Poppins SemiBold"/>
              <a:cs typeface="Poppins SemiBold"/>
              <a:sym typeface="Poppins SemiBold"/>
            </a:endParaRPr>
          </a:p>
        </p:txBody>
      </p:sp>
      <p:sp>
        <p:nvSpPr>
          <p:cNvPr id="76" name="Google Shape;76;p15"/>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Collaboration board discussion</a:t>
            </a:r>
            <a:endParaRPr sz="1600">
              <a:solidFill>
                <a:srgbClr val="0A798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6"/>
          <p:cNvSpPr txBox="1"/>
          <p:nvPr/>
        </p:nvSpPr>
        <p:spPr>
          <a:xfrm>
            <a:off x="381000" y="393700"/>
            <a:ext cx="48147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Learning stations</a:t>
            </a:r>
            <a:endParaRPr sz="3800">
              <a:solidFill>
                <a:srgbClr val="0A7982"/>
              </a:solidFill>
              <a:latin typeface="Poppins SemiBold"/>
              <a:ea typeface="Poppins SemiBold"/>
              <a:cs typeface="Poppins SemiBold"/>
              <a:sym typeface="Poppins SemiBold"/>
            </a:endParaRPr>
          </a:p>
        </p:txBody>
      </p:sp>
      <p:sp>
        <p:nvSpPr>
          <p:cNvPr id="83" name="Google Shape;83;p16"/>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Working in small groups</a:t>
            </a:r>
            <a:endParaRPr sz="1600">
              <a:solidFill>
                <a:srgbClr val="0A7982"/>
              </a:solidFill>
              <a:latin typeface="Poppins"/>
              <a:ea typeface="Poppins"/>
              <a:cs typeface="Poppins"/>
              <a:sym typeface="Poppins"/>
            </a:endParaRPr>
          </a:p>
        </p:txBody>
      </p:sp>
      <p:grpSp>
        <p:nvGrpSpPr>
          <p:cNvPr id="84" name="Google Shape;84;p16"/>
          <p:cNvGrpSpPr/>
          <p:nvPr/>
        </p:nvGrpSpPr>
        <p:grpSpPr>
          <a:xfrm>
            <a:off x="529402" y="2382134"/>
            <a:ext cx="7417083" cy="837644"/>
            <a:chOff x="1593000" y="2322568"/>
            <a:chExt cx="5957975" cy="643500"/>
          </a:xfrm>
        </p:grpSpPr>
        <p:sp>
          <p:nvSpPr>
            <p:cNvPr id="85" name="Google Shape;85;p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6" name="Google Shape;86;p16"/>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7" name="Google Shape;87;p16"/>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8" name="Google Shape;88;p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Lexend Medium"/>
                  <a:ea typeface="Lexend Medium"/>
                  <a:cs typeface="Lexend Medium"/>
                  <a:sym typeface="Lexend Medium"/>
                </a:rPr>
                <a:t>Watch: The Most Astounding Fact </a:t>
              </a:r>
              <a:endParaRPr sz="1000">
                <a:solidFill>
                  <a:srgbClr val="FFFFFF"/>
                </a:solidFill>
                <a:latin typeface="Lexend"/>
                <a:ea typeface="Lexend"/>
                <a:cs typeface="Lexend"/>
                <a:sym typeface="Lexend"/>
              </a:endParaRPr>
            </a:p>
          </p:txBody>
        </p:sp>
        <p:sp>
          <p:nvSpPr>
            <p:cNvPr id="89" name="Google Shape;89;p16"/>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0" name="Google Shape;90;p16"/>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exend Thin"/>
                  <a:ea typeface="Lexend Thin"/>
                  <a:cs typeface="Lexend Thin"/>
                  <a:sym typeface="Lexend Thin"/>
                </a:rPr>
                <a:t>02</a:t>
              </a:r>
              <a:endParaRPr sz="2600">
                <a:solidFill>
                  <a:srgbClr val="FFFFFF"/>
                </a:solidFill>
                <a:latin typeface="Lexend Thin"/>
                <a:ea typeface="Lexend Thin"/>
                <a:cs typeface="Lexend Thin"/>
                <a:sym typeface="Lexend Thin"/>
              </a:endParaRPr>
            </a:p>
          </p:txBody>
        </p:sp>
        <p:sp>
          <p:nvSpPr>
            <p:cNvPr id="91" name="Google Shape;91;p1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Use: Student Digital Notebook</a:t>
              </a:r>
              <a:endParaRPr sz="800">
                <a:solidFill>
                  <a:srgbClr val="1B786E"/>
                </a:solidFill>
                <a:latin typeface="Lexend"/>
                <a:ea typeface="Lexend"/>
                <a:cs typeface="Lexend"/>
                <a:sym typeface="Lexend"/>
              </a:endParaRPr>
            </a:p>
            <a:p>
              <a:pPr marL="457200" lvl="0" indent="-279400" algn="l" rtl="0">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How did the most astounding fact compare with your reflection from slide 6?</a:t>
              </a:r>
              <a:endParaRPr sz="800">
                <a:solidFill>
                  <a:srgbClr val="1B786E"/>
                </a:solidFill>
                <a:latin typeface="Lexend"/>
                <a:ea typeface="Lexend"/>
                <a:cs typeface="Lexend"/>
                <a:sym typeface="Lexend"/>
              </a:endParaRPr>
            </a:p>
          </p:txBody>
        </p:sp>
      </p:grpSp>
      <p:grpSp>
        <p:nvGrpSpPr>
          <p:cNvPr id="92" name="Google Shape;92;p16"/>
          <p:cNvGrpSpPr/>
          <p:nvPr/>
        </p:nvGrpSpPr>
        <p:grpSpPr>
          <a:xfrm>
            <a:off x="529402" y="1544476"/>
            <a:ext cx="7417083" cy="837644"/>
            <a:chOff x="1593000" y="2322568"/>
            <a:chExt cx="5957975" cy="643500"/>
          </a:xfrm>
        </p:grpSpPr>
        <p:sp>
          <p:nvSpPr>
            <p:cNvPr id="93" name="Google Shape;93;p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4" name="Google Shape;94;p16"/>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5" name="Google Shape;95;p16"/>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6" name="Google Shape;96;p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Lexend Medium"/>
                  <a:ea typeface="Lexend Medium"/>
                  <a:cs typeface="Lexend Medium"/>
                  <a:sym typeface="Lexend Medium"/>
                </a:rPr>
                <a:t>HHVR: Archeology of Light 360°</a:t>
              </a:r>
              <a:endParaRPr sz="1000">
                <a:solidFill>
                  <a:srgbClr val="FFFFFF"/>
                </a:solidFill>
                <a:latin typeface="Lexend"/>
                <a:ea typeface="Lexend"/>
                <a:cs typeface="Lexend"/>
                <a:sym typeface="Lexend"/>
              </a:endParaRPr>
            </a:p>
          </p:txBody>
        </p:sp>
        <p:sp>
          <p:nvSpPr>
            <p:cNvPr id="97" name="Google Shape;97;p16"/>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8" name="Google Shape;98;p16"/>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exend Thin"/>
                  <a:ea typeface="Lexend Thin"/>
                  <a:cs typeface="Lexend Thin"/>
                  <a:sym typeface="Lexend Thin"/>
                </a:rPr>
                <a:t>01</a:t>
              </a:r>
              <a:endParaRPr sz="2600">
                <a:solidFill>
                  <a:srgbClr val="FFFFFF"/>
                </a:solidFill>
                <a:latin typeface="Lexend Thin"/>
                <a:ea typeface="Lexend Thin"/>
                <a:cs typeface="Lexend Thin"/>
                <a:sym typeface="Lexend Thin"/>
              </a:endParaRPr>
            </a:p>
          </p:txBody>
        </p:sp>
        <p:sp>
          <p:nvSpPr>
            <p:cNvPr id="99" name="Google Shape;99;p1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Use: Student Digital Notebook</a:t>
              </a:r>
              <a:endParaRPr sz="800">
                <a:solidFill>
                  <a:srgbClr val="1B786E"/>
                </a:solidFill>
                <a:latin typeface="Lexend"/>
                <a:ea typeface="Lexend"/>
                <a:cs typeface="Lexend"/>
                <a:sym typeface="Lexend"/>
              </a:endParaRPr>
            </a:p>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Take note of the most astounding fact you learn from this experience.</a:t>
              </a:r>
              <a:endParaRPr sz="800">
                <a:solidFill>
                  <a:srgbClr val="1B786E"/>
                </a:solidFill>
                <a:latin typeface="Lexend"/>
                <a:ea typeface="Lexend"/>
                <a:cs typeface="Lexend"/>
                <a:sym typeface="Lexend"/>
              </a:endParaRPr>
            </a:p>
          </p:txBody>
        </p:sp>
      </p:grpSp>
      <p:grpSp>
        <p:nvGrpSpPr>
          <p:cNvPr id="101" name="Google Shape;101;p16"/>
          <p:cNvGrpSpPr/>
          <p:nvPr/>
        </p:nvGrpSpPr>
        <p:grpSpPr>
          <a:xfrm>
            <a:off x="529402" y="3219784"/>
            <a:ext cx="7417083" cy="837644"/>
            <a:chOff x="1593000" y="2322568"/>
            <a:chExt cx="5957975" cy="643500"/>
          </a:xfrm>
        </p:grpSpPr>
        <p:sp>
          <p:nvSpPr>
            <p:cNvPr id="102" name="Google Shape;102;p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103" name="Google Shape;103;p16"/>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104" name="Google Shape;104;p16"/>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105" name="Google Shape;105;p16"/>
            <p:cNvSpPr/>
            <p:nvPr/>
          </p:nvSpPr>
          <p:spPr>
            <a:xfrm>
              <a:off x="2340989" y="2395764"/>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Lexend Medium"/>
                  <a:ea typeface="Lexend Medium"/>
                  <a:cs typeface="Lexend Medium"/>
                  <a:sym typeface="Lexend Medium"/>
                </a:rPr>
                <a:t>Research and Reflection:</a:t>
              </a:r>
              <a:endParaRPr sz="1000">
                <a:solidFill>
                  <a:srgbClr val="FFFFFF"/>
                </a:solidFill>
                <a:latin typeface="Lexend"/>
                <a:ea typeface="Lexend"/>
                <a:cs typeface="Lexend"/>
                <a:sym typeface="Lexend"/>
              </a:endParaRPr>
            </a:p>
          </p:txBody>
        </p:sp>
        <p:sp>
          <p:nvSpPr>
            <p:cNvPr id="106" name="Google Shape;106;p16"/>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107" name="Google Shape;107;p16"/>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exend Thin"/>
                  <a:ea typeface="Lexend Thin"/>
                  <a:cs typeface="Lexend Thin"/>
                  <a:sym typeface="Lexend Thin"/>
                </a:rPr>
                <a:t>03</a:t>
              </a:r>
              <a:endParaRPr sz="2600">
                <a:solidFill>
                  <a:srgbClr val="FFFFFF"/>
                </a:solidFill>
                <a:latin typeface="Lexend Thin"/>
                <a:ea typeface="Lexend Thin"/>
                <a:cs typeface="Lexend Thin"/>
                <a:sym typeface="Lexend Thin"/>
              </a:endParaRPr>
            </a:p>
          </p:txBody>
        </p:sp>
        <p:sp>
          <p:nvSpPr>
            <p:cNvPr id="108" name="Google Shape;108;p1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Research and reflect on the evidence that supports the Big Bang theory for the evolution of the universe.</a:t>
              </a:r>
              <a:endParaRPr sz="800">
                <a:solidFill>
                  <a:srgbClr val="1B786E"/>
                </a:solidFill>
                <a:latin typeface="Lexend"/>
                <a:ea typeface="Lexend"/>
                <a:cs typeface="Lexend"/>
                <a:sym typeface="Lexend"/>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7"/>
          <p:cNvSpPr txBox="1"/>
          <p:nvPr/>
        </p:nvSpPr>
        <p:spPr>
          <a:xfrm>
            <a:off x="381000" y="393700"/>
            <a:ext cx="8649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Archaeology of light 360° </a:t>
            </a:r>
            <a:endParaRPr sz="3800">
              <a:solidFill>
                <a:srgbClr val="0A7982"/>
              </a:solidFill>
              <a:latin typeface="Poppins SemiBold"/>
              <a:ea typeface="Poppins SemiBold"/>
              <a:cs typeface="Poppins SemiBold"/>
              <a:sym typeface="Poppins SemiBold"/>
            </a:endParaRPr>
          </a:p>
        </p:txBody>
      </p:sp>
      <p:sp>
        <p:nvSpPr>
          <p:cNvPr id="114" name="Google Shape;114;p17"/>
          <p:cNvSpPr txBox="1"/>
          <p:nvPr/>
        </p:nvSpPr>
        <p:spPr>
          <a:xfrm>
            <a:off x="393700" y="1028700"/>
            <a:ext cx="8573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Station 1 - HHVR. </a:t>
            </a:r>
            <a:r>
              <a:rPr lang="en">
                <a:solidFill>
                  <a:srgbClr val="0A7982"/>
                </a:solidFill>
                <a:latin typeface="Poppins"/>
                <a:ea typeface="Poppins"/>
                <a:cs typeface="Poppins"/>
                <a:sym typeface="Poppins"/>
              </a:rPr>
              <a:t>Watch from 5.25 - 12.38 to explore the Solar System and Milky Way Galaxy</a:t>
            </a:r>
            <a:r>
              <a:rPr lang="en" sz="1600">
                <a:solidFill>
                  <a:srgbClr val="0A7982"/>
                </a:solidFill>
                <a:latin typeface="Poppins"/>
                <a:ea typeface="Poppins"/>
                <a:cs typeface="Poppins"/>
                <a:sym typeface="Poppins"/>
              </a:rPr>
              <a:t>.</a:t>
            </a:r>
            <a:endParaRPr sz="1600">
              <a:solidFill>
                <a:srgbClr val="0A7982"/>
              </a:solidFill>
              <a:latin typeface="Poppins"/>
              <a:ea typeface="Poppins"/>
              <a:cs typeface="Poppins"/>
              <a:sym typeface="Poppins"/>
            </a:endParaRPr>
          </a:p>
        </p:txBody>
      </p:sp>
      <p:sp>
        <p:nvSpPr>
          <p:cNvPr id="115" name="Google Shape;115;p17"/>
          <p:cNvSpPr txBox="1"/>
          <p:nvPr/>
        </p:nvSpPr>
        <p:spPr>
          <a:xfrm>
            <a:off x="619938" y="4018825"/>
            <a:ext cx="2316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rgbClr val="0A7982"/>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Archaeology of Light 360°</a:t>
            </a:r>
            <a:r>
              <a:rPr lang="en" sz="900" u="sng">
                <a:solidFill>
                  <a:srgbClr val="0A7982"/>
                </a:solidFill>
                <a:latin typeface="Poppins"/>
                <a:ea typeface="Poppins"/>
                <a:cs typeface="Poppins"/>
                <a:sym typeface="Poppins"/>
              </a:rPr>
              <a:t>(21:42)	</a:t>
            </a:r>
            <a:endParaRPr sz="1800">
              <a:solidFill>
                <a:schemeClr val="dk2"/>
              </a:solidFill>
              <a:latin typeface="Lexend"/>
              <a:ea typeface="Lexend"/>
              <a:cs typeface="Lexend"/>
              <a:sym typeface="Lexend"/>
            </a:endParaRPr>
          </a:p>
        </p:txBody>
      </p:sp>
      <p:pic>
        <p:nvPicPr>
          <p:cNvPr id="117" name="Google Shape;117;p17"/>
          <p:cNvPicPr preferRelativeResize="0"/>
          <p:nvPr/>
        </p:nvPicPr>
        <p:blipFill>
          <a:blip r:embed="rId6">
            <a:alphaModFix/>
          </a:blip>
          <a:stretch>
            <a:fillRect/>
          </a:stretch>
        </p:blipFill>
        <p:spPr>
          <a:xfrm>
            <a:off x="476225" y="1412600"/>
            <a:ext cx="2603425" cy="2603425"/>
          </a:xfrm>
          <a:prstGeom prst="rect">
            <a:avLst/>
          </a:prstGeom>
          <a:noFill/>
          <a:ln>
            <a:noFill/>
          </a:ln>
        </p:spPr>
      </p:pic>
      <p:pic>
        <p:nvPicPr>
          <p:cNvPr id="2" name="Online Media 1" title="Archaeology of Light - 360°">
            <a:hlinkClick r:id="" action="ppaction://media"/>
            <a:extLst>
              <a:ext uri="{FF2B5EF4-FFF2-40B4-BE49-F238E27FC236}">
                <a16:creationId xmlns:a16="http://schemas.microsoft.com/office/drawing/2014/main" id="{CD4280F4-492A-C26F-2022-4DC86C04D0D9}"/>
              </a:ext>
            </a:extLst>
          </p:cNvPr>
          <p:cNvPicPr>
            <a:picLocks noRot="1" noChangeAspect="1"/>
          </p:cNvPicPr>
          <p:nvPr>
            <a:videoFile r:link="rId1"/>
          </p:nvPr>
        </p:nvPicPr>
        <p:blipFill>
          <a:blip r:embed="rId7"/>
          <a:stretch>
            <a:fillRect/>
          </a:stretch>
        </p:blipFill>
        <p:spPr>
          <a:xfrm>
            <a:off x="3223363" y="1464469"/>
            <a:ext cx="4949925" cy="3221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8"/>
          <p:cNvSpPr/>
          <p:nvPr/>
        </p:nvSpPr>
        <p:spPr>
          <a:xfrm>
            <a:off x="523300" y="1537150"/>
            <a:ext cx="8110200" cy="31803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24" name="Google Shape;124;p18"/>
          <p:cNvSpPr txBox="1"/>
          <p:nvPr/>
        </p:nvSpPr>
        <p:spPr>
          <a:xfrm>
            <a:off x="381000" y="393700"/>
            <a:ext cx="72807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800">
                <a:solidFill>
                  <a:srgbClr val="0A7982"/>
                </a:solidFill>
                <a:latin typeface="Poppins SemiBold"/>
                <a:ea typeface="Poppins SemiBold"/>
                <a:cs typeface="Poppins SemiBold"/>
                <a:sym typeface="Poppins SemiBold"/>
              </a:rPr>
              <a:t>Archaeology of light 360°</a:t>
            </a:r>
            <a:endParaRPr sz="3800">
              <a:solidFill>
                <a:srgbClr val="0A7982"/>
              </a:solidFill>
              <a:latin typeface="Poppins SemiBold"/>
              <a:ea typeface="Poppins SemiBold"/>
              <a:cs typeface="Poppins SemiBold"/>
              <a:sym typeface="Poppins SemiBold"/>
            </a:endParaRPr>
          </a:p>
        </p:txBody>
      </p:sp>
      <p:sp>
        <p:nvSpPr>
          <p:cNvPr id="125" name="Google Shape;125;p18"/>
          <p:cNvSpPr txBox="1"/>
          <p:nvPr/>
        </p:nvSpPr>
        <p:spPr>
          <a:xfrm>
            <a:off x="381000" y="1028800"/>
            <a:ext cx="4191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Reflection</a:t>
            </a:r>
            <a:endParaRPr sz="1600">
              <a:solidFill>
                <a:srgbClr val="0A7982"/>
              </a:solidFill>
              <a:latin typeface="Poppins"/>
              <a:ea typeface="Poppins"/>
              <a:cs typeface="Poppins"/>
              <a:sym typeface="Poppins"/>
            </a:endParaRPr>
          </a:p>
        </p:txBody>
      </p:sp>
      <p:sp>
        <p:nvSpPr>
          <p:cNvPr id="126" name="Google Shape;126;p18"/>
          <p:cNvSpPr txBox="1"/>
          <p:nvPr/>
        </p:nvSpPr>
        <p:spPr>
          <a:xfrm>
            <a:off x="489200" y="1537150"/>
            <a:ext cx="8110200" cy="20472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What did you think was the most astounding fact you discovered in this experience? </a:t>
            </a:r>
            <a:endParaRPr sz="11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How does the information presented in the video relate to our understanding of the universe and its vastness?</a:t>
            </a:r>
            <a:endParaRPr sz="11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How do you think our understanding of the universe has evolved over time, and how might this evolution influence our approach to teaching and learning about space science?</a:t>
            </a:r>
            <a:br>
              <a:rPr lang="en" sz="1100">
                <a:solidFill>
                  <a:srgbClr val="0A7982"/>
                </a:solidFill>
                <a:latin typeface="Lexend Light"/>
                <a:ea typeface="Lexend Light"/>
                <a:cs typeface="Lexend Light"/>
                <a:sym typeface="Lexend Light"/>
              </a:rPr>
            </a:br>
            <a:endParaRPr sz="1100">
              <a:solidFill>
                <a:srgbClr val="0A7982"/>
              </a:solidFill>
              <a:latin typeface="Lexend Light"/>
              <a:ea typeface="Lexend Light"/>
              <a:cs typeface="Lexend Light"/>
              <a:sym typeface="Lexend Light"/>
            </a:endParaRPr>
          </a:p>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In the video, we learn about the Big Bang Theory, which suggests the universe began as a hot, dense point and expanded over billions of years. How does this theory explain the origins of the universe, and what evidence supports it?</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9"/>
          <p:cNvSpPr txBox="1"/>
          <p:nvPr/>
        </p:nvSpPr>
        <p:spPr>
          <a:xfrm>
            <a:off x="381000" y="393700"/>
            <a:ext cx="78066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Watch</a:t>
            </a:r>
            <a:endParaRPr sz="3800">
              <a:solidFill>
                <a:srgbClr val="0A7982"/>
              </a:solidFill>
              <a:latin typeface="Poppins SemiBold"/>
              <a:ea typeface="Poppins SemiBold"/>
              <a:cs typeface="Poppins SemiBold"/>
              <a:sym typeface="Poppins SemiBold"/>
            </a:endParaRPr>
          </a:p>
        </p:txBody>
      </p:sp>
      <p:sp>
        <p:nvSpPr>
          <p:cNvPr id="133" name="Google Shape;133;p19"/>
          <p:cNvSpPr txBox="1"/>
          <p:nvPr/>
        </p:nvSpPr>
        <p:spPr>
          <a:xfrm>
            <a:off x="393700" y="1028700"/>
            <a:ext cx="7253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Station 2: The Most Astounding Fact - Dr Neil DeGrasse Tyson (3:55)</a:t>
            </a:r>
            <a:endParaRPr sz="1600">
              <a:solidFill>
                <a:srgbClr val="0A7982"/>
              </a:solidFill>
              <a:latin typeface="Poppins"/>
              <a:ea typeface="Poppins"/>
              <a:cs typeface="Poppins"/>
              <a:sym typeface="Poppins"/>
            </a:endParaRPr>
          </a:p>
        </p:txBody>
      </p:sp>
      <p:sp>
        <p:nvSpPr>
          <p:cNvPr id="135" name="Google Shape;135;p19"/>
          <p:cNvSpPr txBox="1"/>
          <p:nvPr/>
        </p:nvSpPr>
        <p:spPr>
          <a:xfrm>
            <a:off x="434050" y="1526900"/>
            <a:ext cx="84258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7982"/>
                </a:solidFill>
                <a:latin typeface="Poppins"/>
                <a:ea typeface="Poppins"/>
                <a:cs typeface="Poppins"/>
                <a:sym typeface="Poppins"/>
              </a:rPr>
              <a:t>Watch the following video. How did his answer compare to your answers in your reflection?</a:t>
            </a:r>
            <a:endParaRPr sz="900">
              <a:solidFill>
                <a:srgbClr val="0A7982"/>
              </a:solidFill>
              <a:latin typeface="Poppins"/>
              <a:ea typeface="Poppins"/>
              <a:cs typeface="Poppins"/>
              <a:sym typeface="Poppins"/>
            </a:endParaRPr>
          </a:p>
        </p:txBody>
      </p:sp>
      <p:pic>
        <p:nvPicPr>
          <p:cNvPr id="137" name="Google Shape;137;p19"/>
          <p:cNvPicPr preferRelativeResize="0"/>
          <p:nvPr/>
        </p:nvPicPr>
        <p:blipFill>
          <a:blip r:embed="rId5">
            <a:alphaModFix/>
          </a:blip>
          <a:stretch>
            <a:fillRect/>
          </a:stretch>
        </p:blipFill>
        <p:spPr>
          <a:xfrm>
            <a:off x="463275" y="2024998"/>
            <a:ext cx="1941575" cy="1941575"/>
          </a:xfrm>
          <a:prstGeom prst="rect">
            <a:avLst/>
          </a:prstGeom>
          <a:noFill/>
          <a:ln>
            <a:noFill/>
          </a:ln>
        </p:spPr>
      </p:pic>
      <p:sp>
        <p:nvSpPr>
          <p:cNvPr id="138" name="Google Shape;138;p19"/>
          <p:cNvSpPr txBox="1"/>
          <p:nvPr/>
        </p:nvSpPr>
        <p:spPr>
          <a:xfrm>
            <a:off x="463275" y="3998900"/>
            <a:ext cx="280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6"/>
              </a:rPr>
              <a:t>The Most Astounding Fact - Dr Neil DeGrasse Tyson (3:55)</a:t>
            </a:r>
            <a:endParaRPr sz="1800">
              <a:solidFill>
                <a:schemeClr val="dk2"/>
              </a:solidFill>
            </a:endParaRPr>
          </a:p>
        </p:txBody>
      </p:sp>
      <p:pic>
        <p:nvPicPr>
          <p:cNvPr id="2" name="Online Media 1" title="The Most Astounding Fact - Neil deGrasse Tyson">
            <a:hlinkClick r:id="" action="ppaction://media"/>
            <a:extLst>
              <a:ext uri="{FF2B5EF4-FFF2-40B4-BE49-F238E27FC236}">
                <a16:creationId xmlns:a16="http://schemas.microsoft.com/office/drawing/2014/main" id="{D4F128F6-1489-647E-71CC-C4DEB698D57F}"/>
              </a:ext>
            </a:extLst>
          </p:cNvPr>
          <p:cNvPicPr>
            <a:picLocks noRot="1" noChangeAspect="1"/>
          </p:cNvPicPr>
          <p:nvPr>
            <a:videoFile r:link="rId1"/>
          </p:nvPr>
        </p:nvPicPr>
        <p:blipFill>
          <a:blip r:embed="rId7"/>
          <a:stretch>
            <a:fillRect/>
          </a:stretch>
        </p:blipFill>
        <p:spPr>
          <a:xfrm>
            <a:off x="3214696" y="1942306"/>
            <a:ext cx="4972904" cy="2807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0"/>
          <p:cNvSpPr txBox="1"/>
          <p:nvPr/>
        </p:nvSpPr>
        <p:spPr>
          <a:xfrm>
            <a:off x="337150" y="393600"/>
            <a:ext cx="69447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Research and reflection  </a:t>
            </a:r>
            <a:endParaRPr sz="3800">
              <a:solidFill>
                <a:srgbClr val="0A7982"/>
              </a:solidFill>
              <a:latin typeface="Poppins SemiBold"/>
              <a:ea typeface="Poppins SemiBold"/>
              <a:cs typeface="Poppins SemiBold"/>
              <a:sym typeface="Poppins SemiBold"/>
            </a:endParaRPr>
          </a:p>
        </p:txBody>
      </p:sp>
      <p:sp>
        <p:nvSpPr>
          <p:cNvPr id="144" name="Google Shape;144;p20"/>
          <p:cNvSpPr txBox="1"/>
          <p:nvPr/>
        </p:nvSpPr>
        <p:spPr>
          <a:xfrm>
            <a:off x="393700" y="1028700"/>
            <a:ext cx="6138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Use the following videos to aid your research</a:t>
            </a:r>
            <a:endParaRPr sz="1600">
              <a:solidFill>
                <a:srgbClr val="0A7982"/>
              </a:solidFill>
              <a:latin typeface="Poppins"/>
              <a:ea typeface="Poppins"/>
              <a:cs typeface="Poppins"/>
              <a:sym typeface="Poppins"/>
            </a:endParaRPr>
          </a:p>
        </p:txBody>
      </p:sp>
      <p:pic>
        <p:nvPicPr>
          <p:cNvPr id="146" name="Google Shape;146;p20"/>
          <p:cNvPicPr preferRelativeResize="0"/>
          <p:nvPr/>
        </p:nvPicPr>
        <p:blipFill>
          <a:blip r:embed="rId6">
            <a:alphaModFix/>
          </a:blip>
          <a:stretch>
            <a:fillRect/>
          </a:stretch>
        </p:blipFill>
        <p:spPr>
          <a:xfrm>
            <a:off x="4744788" y="1618825"/>
            <a:ext cx="1379824" cy="1379824"/>
          </a:xfrm>
          <a:prstGeom prst="rect">
            <a:avLst/>
          </a:prstGeom>
          <a:noFill/>
          <a:ln>
            <a:noFill/>
          </a:ln>
        </p:spPr>
      </p:pic>
      <p:pic>
        <p:nvPicPr>
          <p:cNvPr id="147" name="Google Shape;147;p20"/>
          <p:cNvPicPr preferRelativeResize="0"/>
          <p:nvPr/>
        </p:nvPicPr>
        <p:blipFill>
          <a:blip r:embed="rId6">
            <a:alphaModFix/>
          </a:blip>
          <a:stretch>
            <a:fillRect/>
          </a:stretch>
        </p:blipFill>
        <p:spPr>
          <a:xfrm>
            <a:off x="1066475" y="1643162"/>
            <a:ext cx="1379824" cy="1379824"/>
          </a:xfrm>
          <a:prstGeom prst="rect">
            <a:avLst/>
          </a:prstGeom>
          <a:noFill/>
          <a:ln>
            <a:noFill/>
          </a:ln>
        </p:spPr>
      </p:pic>
      <p:sp>
        <p:nvSpPr>
          <p:cNvPr id="150" name="Google Shape;150;p20"/>
          <p:cNvSpPr txBox="1"/>
          <p:nvPr/>
        </p:nvSpPr>
        <p:spPr>
          <a:xfrm>
            <a:off x="940025" y="3120400"/>
            <a:ext cx="3000000" cy="2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hlink"/>
                </a:solidFill>
                <a:hlinkClick r:id="rId7"/>
              </a:rPr>
              <a:t>Red shift | Astrophysics | Physics | FuseSchool</a:t>
            </a:r>
            <a:endParaRPr/>
          </a:p>
        </p:txBody>
      </p:sp>
      <p:sp>
        <p:nvSpPr>
          <p:cNvPr id="151" name="Google Shape;151;p20"/>
          <p:cNvSpPr txBox="1"/>
          <p:nvPr/>
        </p:nvSpPr>
        <p:spPr>
          <a:xfrm>
            <a:off x="4637650" y="3037600"/>
            <a:ext cx="2386800" cy="2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hlink"/>
                </a:solidFill>
                <a:hlinkClick r:id="rId8"/>
              </a:rPr>
              <a:t>What is the Cosmic Microwave Background?</a:t>
            </a:r>
            <a:endParaRPr/>
          </a:p>
        </p:txBody>
      </p:sp>
      <p:pic>
        <p:nvPicPr>
          <p:cNvPr id="2" name="Online Media 1" title="Red shift | Astrophysics | Physics | FuseSchool">
            <a:hlinkClick r:id="" action="ppaction://media"/>
            <a:extLst>
              <a:ext uri="{FF2B5EF4-FFF2-40B4-BE49-F238E27FC236}">
                <a16:creationId xmlns:a16="http://schemas.microsoft.com/office/drawing/2014/main" id="{B554A56B-5E06-7C9E-918E-1C8CDE53113E}"/>
              </a:ext>
            </a:extLst>
          </p:cNvPr>
          <p:cNvPicPr>
            <a:picLocks noRot="1" noChangeAspect="1"/>
          </p:cNvPicPr>
          <p:nvPr>
            <a:videoFile r:link="rId1"/>
          </p:nvPr>
        </p:nvPicPr>
        <p:blipFill>
          <a:blip r:embed="rId9"/>
          <a:stretch>
            <a:fillRect/>
          </a:stretch>
        </p:blipFill>
        <p:spPr>
          <a:xfrm>
            <a:off x="749300" y="3450357"/>
            <a:ext cx="2890200" cy="1631686"/>
          </a:xfrm>
          <a:prstGeom prst="rect">
            <a:avLst/>
          </a:prstGeom>
        </p:spPr>
      </p:pic>
      <p:pic>
        <p:nvPicPr>
          <p:cNvPr id="3" name="Online Media 2" title="What is the Cosmic Microwave Background?">
            <a:hlinkClick r:id="" action="ppaction://media"/>
            <a:extLst>
              <a:ext uri="{FF2B5EF4-FFF2-40B4-BE49-F238E27FC236}">
                <a16:creationId xmlns:a16="http://schemas.microsoft.com/office/drawing/2014/main" id="{4C3766A9-2477-7187-9208-8D996FDE2389}"/>
              </a:ext>
            </a:extLst>
          </p:cNvPr>
          <p:cNvPicPr>
            <a:picLocks noRot="1" noChangeAspect="1"/>
          </p:cNvPicPr>
          <p:nvPr>
            <a:videoFile r:link="rId2"/>
          </p:nvPr>
        </p:nvPicPr>
        <p:blipFill>
          <a:blip r:embed="rId10"/>
          <a:stretch>
            <a:fillRect/>
          </a:stretch>
        </p:blipFill>
        <p:spPr>
          <a:xfrm>
            <a:off x="4637650" y="3414400"/>
            <a:ext cx="2953890" cy="1667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1"/>
          <p:cNvSpPr/>
          <p:nvPr/>
        </p:nvSpPr>
        <p:spPr>
          <a:xfrm>
            <a:off x="463375" y="1474850"/>
            <a:ext cx="3676500" cy="3344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57" name="Google Shape;157;p21"/>
          <p:cNvSpPr txBox="1"/>
          <p:nvPr/>
        </p:nvSpPr>
        <p:spPr>
          <a:xfrm>
            <a:off x="337150" y="393600"/>
            <a:ext cx="6387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Research and reflection:</a:t>
            </a:r>
            <a:endParaRPr sz="3800">
              <a:solidFill>
                <a:srgbClr val="0A7982"/>
              </a:solidFill>
              <a:latin typeface="Poppins SemiBold"/>
              <a:ea typeface="Poppins SemiBold"/>
              <a:cs typeface="Poppins SemiBold"/>
              <a:sym typeface="Poppins SemiBold"/>
            </a:endParaRPr>
          </a:p>
        </p:txBody>
      </p:sp>
      <p:sp>
        <p:nvSpPr>
          <p:cNvPr id="158" name="Google Shape;158;p21"/>
          <p:cNvSpPr txBox="1"/>
          <p:nvPr/>
        </p:nvSpPr>
        <p:spPr>
          <a:xfrm>
            <a:off x="393700" y="1028700"/>
            <a:ext cx="7731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Research and reflect on the following questions in your digital notebook.</a:t>
            </a:r>
            <a:endParaRPr sz="1600">
              <a:solidFill>
                <a:srgbClr val="0A7982"/>
              </a:solidFill>
              <a:latin typeface="Poppins"/>
              <a:ea typeface="Poppins"/>
              <a:cs typeface="Poppins"/>
              <a:sym typeface="Poppins"/>
            </a:endParaRPr>
          </a:p>
        </p:txBody>
      </p:sp>
      <p:sp>
        <p:nvSpPr>
          <p:cNvPr id="160" name="Google Shape;160;p21"/>
          <p:cNvSpPr/>
          <p:nvPr/>
        </p:nvSpPr>
        <p:spPr>
          <a:xfrm>
            <a:off x="4792705" y="1474850"/>
            <a:ext cx="3676500" cy="3344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61" name="Google Shape;161;p21"/>
          <p:cNvSpPr txBox="1"/>
          <p:nvPr/>
        </p:nvSpPr>
        <p:spPr>
          <a:xfrm>
            <a:off x="463375" y="1474850"/>
            <a:ext cx="36765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A7982"/>
                </a:solidFill>
                <a:latin typeface="Lexend Light"/>
                <a:ea typeface="Lexend Light"/>
                <a:cs typeface="Lexend Light"/>
                <a:sym typeface="Lexend Light"/>
              </a:rPr>
              <a:t>If you could rewind time like a movie and watch the universe's birth, what do you think you'd see? How does this idea of a cosmic explosion help us understand where everything came from?</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p:txBody>
      </p:sp>
      <p:sp>
        <p:nvSpPr>
          <p:cNvPr id="162" name="Google Shape;162;p21"/>
          <p:cNvSpPr txBox="1"/>
          <p:nvPr/>
        </p:nvSpPr>
        <p:spPr>
          <a:xfrm>
            <a:off x="4792700" y="1474850"/>
            <a:ext cx="3676500" cy="152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100">
                <a:solidFill>
                  <a:srgbClr val="0A7982"/>
                </a:solidFill>
                <a:latin typeface="Lexend Light"/>
                <a:ea typeface="Lexend Light"/>
                <a:cs typeface="Lexend Light"/>
                <a:sym typeface="Lexend Light"/>
              </a:rPr>
              <a:t>When astronomers look at distant stars and galaxies, they notice they look redder than expected. Why do you think this happens? And how does this simple color change help us know the universe is getting bigger?</a:t>
            </a:r>
            <a:endParaRPr sz="1200">
              <a:solidFill>
                <a:srgbClr val="0D0D0D"/>
              </a:solidFill>
              <a:highlight>
                <a:srgbClr val="FFFFFF"/>
              </a:highlight>
              <a:latin typeface="Roboto"/>
              <a:ea typeface="Roboto"/>
              <a:cs typeface="Roboto"/>
              <a:sym typeface="Roboto"/>
            </a:endParaRPr>
          </a:p>
          <a:p>
            <a:pPr marL="0" lvl="0" indent="0" algn="l" rtl="0">
              <a:spcBef>
                <a:spcPts val="1500"/>
              </a:spcBef>
              <a:spcAft>
                <a:spcPts val="0"/>
              </a:spcAft>
              <a:buNone/>
            </a:pPr>
            <a:endParaRPr sz="1100">
              <a:solidFill>
                <a:srgbClr val="0A7982"/>
              </a:solidFill>
              <a:latin typeface="Lexend Light"/>
              <a:ea typeface="Lexend Light"/>
              <a:cs typeface="Lexend Light"/>
              <a:sym typeface="Lexend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19AC9-DAD2-4DE4-ADF4-3FFE15285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BCD1A-4D11-493E-B5B8-EA073FA92B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535</Words>
  <Application>Microsoft Office PowerPoint</Application>
  <PresentationFormat>On-screen Show (16:9)</PresentationFormat>
  <Paragraphs>54</Paragraphs>
  <Slides>11</Slides>
  <Notes>11</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Poppins SemiBold</vt:lpstr>
      <vt:lpstr>Lexend Light</vt:lpstr>
      <vt:lpstr>Poppins</vt:lpstr>
      <vt:lpstr>Lexend Thin</vt:lpstr>
      <vt:lpstr>Lexend</vt:lpstr>
      <vt:lpstr>Arial</vt:lpstr>
      <vt:lpstr>Lexend Medium</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archaeology: the age of the universe teaching deck</dc:title>
  <dc:creator>Lumination</dc:creator>
  <cp:lastModifiedBy>Broecker, Agnetha (Online Communications Unit)</cp:lastModifiedBy>
  <cp:revision>3</cp:revision>
  <dcterms:modified xsi:type="dcterms:W3CDTF">2024-08-30T06:56:57Z</dcterms:modified>
</cp:coreProperties>
</file>